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1" r:id="rId2"/>
    <p:sldId id="363" r:id="rId3"/>
    <p:sldId id="325" r:id="rId4"/>
    <p:sldId id="326" r:id="rId5"/>
    <p:sldId id="320" r:id="rId6"/>
    <p:sldId id="328" r:id="rId7"/>
    <p:sldId id="327" r:id="rId8"/>
    <p:sldId id="336" r:id="rId9"/>
    <p:sldId id="362" r:id="rId10"/>
    <p:sldId id="356" r:id="rId11"/>
    <p:sldId id="317" r:id="rId12"/>
    <p:sldId id="348" r:id="rId13"/>
    <p:sldId id="349" r:id="rId14"/>
    <p:sldId id="322" r:id="rId15"/>
    <p:sldId id="338" r:id="rId16"/>
    <p:sldId id="341" r:id="rId17"/>
    <p:sldId id="344" r:id="rId18"/>
    <p:sldId id="331" r:id="rId19"/>
    <p:sldId id="340" r:id="rId20"/>
    <p:sldId id="351" r:id="rId21"/>
    <p:sldId id="352" r:id="rId22"/>
    <p:sldId id="353" r:id="rId23"/>
    <p:sldId id="268" r:id="rId24"/>
    <p:sldId id="259" r:id="rId25"/>
    <p:sldId id="261" r:id="rId26"/>
    <p:sldId id="339" r:id="rId27"/>
    <p:sldId id="263" r:id="rId28"/>
    <p:sldId id="355" r:id="rId29"/>
    <p:sldId id="264" r:id="rId30"/>
    <p:sldId id="342" r:id="rId31"/>
    <p:sldId id="359" r:id="rId32"/>
    <p:sldId id="364" r:id="rId33"/>
    <p:sldId id="361" r:id="rId34"/>
    <p:sldId id="357" r:id="rId35"/>
    <p:sldId id="358" r:id="rId36"/>
    <p:sldId id="354" r:id="rId37"/>
    <p:sldId id="329" r:id="rId38"/>
    <p:sldId id="345" r:id="rId39"/>
    <p:sldId id="333" r:id="rId40"/>
    <p:sldId id="332" r:id="rId41"/>
    <p:sldId id="277" r:id="rId42"/>
    <p:sldId id="360" r:id="rId43"/>
    <p:sldId id="273" r:id="rId44"/>
    <p:sldId id="330" r:id="rId45"/>
    <p:sldId id="272" r:id="rId46"/>
    <p:sldId id="267" r:id="rId47"/>
    <p:sldId id="266" r:id="rId48"/>
    <p:sldId id="319" r:id="rId49"/>
    <p:sldId id="323" r:id="rId50"/>
    <p:sldId id="276" r:id="rId51"/>
    <p:sldId id="334" r:id="rId52"/>
    <p:sldId id="318" r:id="rId53"/>
    <p:sldId id="324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0000"/>
    <a:srgbClr val="3E6A97"/>
    <a:srgbClr val="CF6B10"/>
    <a:srgbClr val="D89022"/>
    <a:srgbClr val="40A9D9"/>
    <a:srgbClr val="FDC65C"/>
    <a:srgbClr val="E2843B"/>
    <a:srgbClr val="9A6A1E"/>
    <a:srgbClr val="34220A"/>
    <a:srgbClr val="C2AD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3" autoAdjust="0"/>
    <p:restoredTop sz="94629" autoAdjust="0"/>
  </p:normalViewPr>
  <p:slideViewPr>
    <p:cSldViewPr snapToGrid="0">
      <p:cViewPr varScale="1">
        <p:scale>
          <a:sx n="87" d="100"/>
          <a:sy n="87" d="100"/>
        </p:scale>
        <p:origin x="52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A8AD-4DF8-4CDA-B2C9-C5FC2E212D4A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880D-EF86-4DF9-BD1B-6208E4C63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933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A8AD-4DF8-4CDA-B2C9-C5FC2E212D4A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880D-EF86-4DF9-BD1B-6208E4C63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560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A8AD-4DF8-4CDA-B2C9-C5FC2E212D4A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880D-EF86-4DF9-BD1B-6208E4C63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604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A8AD-4DF8-4CDA-B2C9-C5FC2E212D4A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880D-EF86-4DF9-BD1B-6208E4C63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46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A8AD-4DF8-4CDA-B2C9-C5FC2E212D4A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880D-EF86-4DF9-BD1B-6208E4C63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740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A8AD-4DF8-4CDA-B2C9-C5FC2E212D4A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880D-EF86-4DF9-BD1B-6208E4C63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799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A8AD-4DF8-4CDA-B2C9-C5FC2E212D4A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880D-EF86-4DF9-BD1B-6208E4C63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548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A8AD-4DF8-4CDA-B2C9-C5FC2E212D4A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880D-EF86-4DF9-BD1B-6208E4C63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2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A8AD-4DF8-4CDA-B2C9-C5FC2E212D4A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880D-EF86-4DF9-BD1B-6208E4C63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900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A8AD-4DF8-4CDA-B2C9-C5FC2E212D4A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880D-EF86-4DF9-BD1B-6208E4C63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28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A8AD-4DF8-4CDA-B2C9-C5FC2E212D4A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880D-EF86-4DF9-BD1B-6208E4C63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460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9A8AD-4DF8-4CDA-B2C9-C5FC2E212D4A}" type="datetimeFigureOut">
              <a:rPr lang="en-GB" smtClean="0"/>
              <a:t>24/01/2022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B880D-EF86-4DF9-BD1B-6208E4C63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11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://www.poeticmind.co.uk/wp-content/uploads/2013/12/Templates-Images-Hanuka.zip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rtlevin.com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youtu.be/Kg3-B3jZXw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bc.co.uk/programmes/w13xttw7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rtlevin.com/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P30ckBf1wk" TargetMode="External"/><Relationship Id="rId2" Type="http://schemas.openxmlformats.org/officeDocument/2006/relationships/hyperlink" Target="https://youtu.be/2wi1H3UnKh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zsXQfCeMHs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rtlevin.com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rtlevin.com/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net.co.il/articles/0,7340,L-4855440,00.html" TargetMode="Externa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he.wikipedia.org/wiki/%D7%94%D7%9E%D7%A9%D7%9B%D7%9F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tlevin.com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tlevin.com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B62FEB-0635-4F6B-93FF-2677CA53C48A}"/>
              </a:ext>
            </a:extLst>
          </p:cNvPr>
          <p:cNvSpPr/>
          <p:nvPr/>
        </p:nvSpPr>
        <p:spPr>
          <a:xfrm>
            <a:off x="6276510" y="306252"/>
            <a:ext cx="5015886" cy="55707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en-GB" sz="9600" b="1" dirty="0">
                <a:solidFill>
                  <a:schemeClr val="accent6">
                    <a:lumMod val="75000"/>
                  </a:schemeClr>
                </a:solidFill>
              </a:rPr>
              <a:t>Hanuka</a:t>
            </a:r>
          </a:p>
          <a:p>
            <a:pPr marL="0" indent="0" algn="ctr">
              <a:buNone/>
            </a:pPr>
            <a:r>
              <a:rPr lang="en-GB" sz="4800" b="1" dirty="0">
                <a:solidFill>
                  <a:schemeClr val="accent6">
                    <a:lumMod val="75000"/>
                  </a:schemeClr>
                </a:solidFill>
              </a:rPr>
              <a:t>Family activities and visual story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br>
              <a:rPr lang="en-GB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3200" dirty="0">
                <a:solidFill>
                  <a:schemeClr val="accent6">
                    <a:lumMod val="75000"/>
                  </a:schemeClr>
                </a:solidFill>
              </a:rPr>
              <a:t>Light over darkness.</a:t>
            </a:r>
          </a:p>
          <a:p>
            <a:pPr algn="ctr"/>
            <a:r>
              <a:rPr lang="en-GB" sz="3200" dirty="0">
                <a:solidFill>
                  <a:schemeClr val="accent6">
                    <a:lumMod val="75000"/>
                  </a:schemeClr>
                </a:solidFill>
              </a:rPr>
              <a:t>To re-dedicate, to purify.</a:t>
            </a:r>
          </a:p>
          <a:p>
            <a:pPr algn="ctr"/>
            <a:endParaRPr lang="en-GB" sz="32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Contact Gil Dekel</a:t>
            </a:r>
          </a:p>
          <a:p>
            <a:pPr algn="ctr"/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PoeticMind.co.uk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A0E67C-04F8-4EEF-A2CE-C8C97535322C}"/>
              </a:ext>
            </a:extLst>
          </p:cNvPr>
          <p:cNvSpPr txBox="1"/>
          <p:nvPr/>
        </p:nvSpPr>
        <p:spPr>
          <a:xfrm>
            <a:off x="6054571" y="6259360"/>
            <a:ext cx="4527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Drawing ‘</a:t>
            </a:r>
            <a:r>
              <a:rPr lang="en-GB" sz="1600" dirty="0" err="1"/>
              <a:t>Hanukiya</a:t>
            </a:r>
            <a:r>
              <a:rPr lang="en-GB" sz="1600" dirty="0"/>
              <a:t>’ by Nicole Dekel.  Used with the artist’s permission.</a:t>
            </a:r>
          </a:p>
        </p:txBody>
      </p:sp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7D7425CD-4448-4738-926A-B0E2BE0C4E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9"/>
          <a:stretch/>
        </p:blipFill>
        <p:spPr>
          <a:xfrm>
            <a:off x="751641" y="0"/>
            <a:ext cx="5258540" cy="68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31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iled&#10;&#10;Description automatically generated">
            <a:extLst>
              <a:ext uri="{FF2B5EF4-FFF2-40B4-BE49-F238E27FC236}">
                <a16:creationId xmlns:a16="http://schemas.microsoft.com/office/drawing/2014/main" id="{3AD54FFF-FAEE-4184-8824-1D59F4D03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34"/>
            <a:ext cx="12192000" cy="68804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A12C4B-0464-4849-837D-70FBA829A4F8}"/>
              </a:ext>
            </a:extLst>
          </p:cNvPr>
          <p:cNvSpPr txBox="1"/>
          <p:nvPr/>
        </p:nvSpPr>
        <p:spPr>
          <a:xfrm>
            <a:off x="2" y="6268598"/>
            <a:ext cx="4373016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Build the Third Temple. We bought this cardboard castle online.  Photos: © Gil Dekel, 2021.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57194B-03BE-44BA-B13A-068A76493959}"/>
              </a:ext>
            </a:extLst>
          </p:cNvPr>
          <p:cNvGrpSpPr/>
          <p:nvPr/>
        </p:nvGrpSpPr>
        <p:grpSpPr>
          <a:xfrm>
            <a:off x="-1" y="-11234"/>
            <a:ext cx="1925026" cy="1911055"/>
            <a:chOff x="-1" y="-11234"/>
            <a:chExt cx="1925026" cy="1911055"/>
          </a:xfrm>
        </p:grpSpPr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2ADDF378-14BE-411F-8AFB-AA9C6C286DE8}"/>
                </a:ext>
              </a:extLst>
            </p:cNvPr>
            <p:cNvSpPr/>
            <p:nvPr/>
          </p:nvSpPr>
          <p:spPr>
            <a:xfrm rot="5400000">
              <a:off x="6984" y="-18219"/>
              <a:ext cx="1911055" cy="1925026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78484F9-75B9-4E5E-91CD-FB3E253DEAC7}"/>
                </a:ext>
              </a:extLst>
            </p:cNvPr>
            <p:cNvSpPr txBox="1"/>
            <p:nvPr/>
          </p:nvSpPr>
          <p:spPr>
            <a:xfrm>
              <a:off x="69590" y="195309"/>
              <a:ext cx="10046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>
                      <a:lumMod val="95000"/>
                    </a:schemeClr>
                  </a:solidFill>
                </a:rPr>
                <a:t>Art Activity</a:t>
              </a:r>
            </a:p>
            <a:p>
              <a:endParaRPr lang="en-GB" sz="20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7" name="Picture 6" descr="A picture containing indoor, tiled&#10;&#10;Description automatically generated">
            <a:extLst>
              <a:ext uri="{FF2B5EF4-FFF2-40B4-BE49-F238E27FC236}">
                <a16:creationId xmlns:a16="http://schemas.microsoft.com/office/drawing/2014/main" id="{71B7B3EC-49D7-4B88-8478-869BE7D82F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983" y="4197644"/>
            <a:ext cx="4373017" cy="267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89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AD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atalie\Desktop\publish journal article 2020\- graphics images\temple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4" b="8879"/>
          <a:stretch/>
        </p:blipFill>
        <p:spPr bwMode="auto">
          <a:xfrm>
            <a:off x="17529" y="-1"/>
            <a:ext cx="1217447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24400" y="22098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B09210"/>
                </a:solidFill>
              </a:rPr>
              <a:t>Holy of Holiest (Kodesh HaKoDashim</a:t>
            </a:r>
            <a:r>
              <a:rPr lang="en-GB" dirty="0">
                <a:solidFill>
                  <a:srgbClr val="9A7F0E"/>
                </a:solidFill>
              </a:rPr>
              <a:t>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6401" y="6514500"/>
            <a:ext cx="133350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Image © Gil Dekel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7984" y1="9593" x2="37984" y2="9593"/>
                        <a14:foregroundMark x1="37209" y1="7849" x2="37209" y2="7849"/>
                        <a14:foregroundMark x1="39147" y1="6250" x2="39147" y2="6250"/>
                        <a14:foregroundMark x1="56977" y1="3488" x2="56977" y2="3488"/>
                        <a14:foregroundMark x1="60078" y1="4360" x2="60078" y2="4360"/>
                        <a14:foregroundMark x1="66279" y1="6250" x2="66279" y2="6250"/>
                        <a14:backgroundMark x1="14341" y1="5523" x2="14341" y2="5523"/>
                        <a14:backgroundMark x1="89922" y1="8430" x2="89922" y2="8430"/>
                        <a14:backgroundMark x1="93411" y1="65262" x2="93411" y2="65262"/>
                        <a14:backgroundMark x1="36822" y1="97820" x2="36822" y2="97820"/>
                        <a14:backgroundMark x1="6977" y1="59302" x2="6977" y2="59302"/>
                      </a14:backgroundRemoval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274" y="5024762"/>
            <a:ext cx="370759" cy="98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D3DC79-5F47-4DD5-BE04-E07990762540}"/>
              </a:ext>
            </a:extLst>
          </p:cNvPr>
          <p:cNvSpPr txBox="1"/>
          <p:nvPr/>
        </p:nvSpPr>
        <p:spPr>
          <a:xfrm>
            <a:off x="1" y="6523107"/>
            <a:ext cx="4403324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Temple ‘Beit </a:t>
            </a:r>
            <a:r>
              <a:rPr lang="en-GB" sz="1600" dirty="0" err="1"/>
              <a:t>Mikdash</a:t>
            </a:r>
            <a:r>
              <a:rPr lang="en-GB" sz="1600" dirty="0"/>
              <a:t>’, main hall.  Art: © Gil Dekel.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49FA24-5ABA-4CD5-9C98-755D6F4704C9}"/>
              </a:ext>
            </a:extLst>
          </p:cNvPr>
          <p:cNvSpPr txBox="1"/>
          <p:nvPr/>
        </p:nvSpPr>
        <p:spPr>
          <a:xfrm>
            <a:off x="10876028" y="5714280"/>
            <a:ext cx="1333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Menora</a:t>
            </a:r>
          </a:p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branches</a:t>
            </a:r>
          </a:p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 with oil</a:t>
            </a:r>
          </a:p>
        </p:txBody>
      </p:sp>
    </p:spTree>
    <p:extLst>
      <p:ext uri="{BB962C8B-B14F-4D97-AF65-F5344CB8AC3E}">
        <p14:creationId xmlns:p14="http://schemas.microsoft.com/office/powerpoint/2010/main" val="1917008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AD3DC79-5F47-4DD5-BE04-E07990762540}"/>
              </a:ext>
            </a:extLst>
          </p:cNvPr>
          <p:cNvSpPr txBox="1"/>
          <p:nvPr/>
        </p:nvSpPr>
        <p:spPr>
          <a:xfrm>
            <a:off x="-8229" y="6519446"/>
            <a:ext cx="419026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Temple ‘Beit </a:t>
            </a:r>
            <a:r>
              <a:rPr lang="en-GB" sz="1600" dirty="0" err="1"/>
              <a:t>Mikdash</a:t>
            </a:r>
            <a:r>
              <a:rPr lang="en-GB" sz="1600" dirty="0"/>
              <a:t>’ Menora.  Art: © Gil Dekel.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49FA24-5ABA-4CD5-9C98-755D6F4704C9}"/>
              </a:ext>
            </a:extLst>
          </p:cNvPr>
          <p:cNvSpPr txBox="1"/>
          <p:nvPr/>
        </p:nvSpPr>
        <p:spPr>
          <a:xfrm>
            <a:off x="10760619" y="5765393"/>
            <a:ext cx="1333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Menora</a:t>
            </a:r>
          </a:p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7 branches</a:t>
            </a:r>
          </a:p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Lit with oil</a:t>
            </a:r>
          </a:p>
        </p:txBody>
      </p:sp>
      <p:pic>
        <p:nvPicPr>
          <p:cNvPr id="4" name="Picture 3" descr="A picture containing candelabrum&#10;&#10;Description automatically generated">
            <a:extLst>
              <a:ext uri="{FF2B5EF4-FFF2-40B4-BE49-F238E27FC236}">
                <a16:creationId xmlns:a16="http://schemas.microsoft.com/office/drawing/2014/main" id="{FBD2128F-15F4-43A2-A837-DE3D0C1B5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51" y="472946"/>
            <a:ext cx="4660776" cy="638505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6A3BC92-8E33-4B3B-9CD9-E2747D507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51" y="5265275"/>
            <a:ext cx="1268078" cy="1225402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9D85BE2-59AD-4DDE-84C6-652C24CE29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994" y="6047385"/>
            <a:ext cx="249613" cy="25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60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AD3DC79-5F47-4DD5-BE04-E07990762540}"/>
              </a:ext>
            </a:extLst>
          </p:cNvPr>
          <p:cNvSpPr txBox="1"/>
          <p:nvPr/>
        </p:nvSpPr>
        <p:spPr>
          <a:xfrm>
            <a:off x="-8230" y="6519446"/>
            <a:ext cx="2884595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Oil desecrated.  Art: © Gil Dekel.</a:t>
            </a:r>
          </a:p>
        </p:txBody>
      </p:sp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B91D60DA-3B69-494C-9DD0-50767CF01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240"/>
            <a:ext cx="562970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7058A2-22A0-441A-B829-AE165D979072}"/>
              </a:ext>
            </a:extLst>
          </p:cNvPr>
          <p:cNvSpPr txBox="1"/>
          <p:nvPr/>
        </p:nvSpPr>
        <p:spPr>
          <a:xfrm>
            <a:off x="106532" y="6116715"/>
            <a:ext cx="167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167 B.C.E</a:t>
            </a:r>
          </a:p>
        </p:txBody>
      </p:sp>
    </p:spTree>
    <p:extLst>
      <p:ext uri="{BB962C8B-B14F-4D97-AF65-F5344CB8AC3E}">
        <p14:creationId xmlns:p14="http://schemas.microsoft.com/office/powerpoint/2010/main" val="1268093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DB1F07-A814-47B6-A305-744D9537C46A}"/>
              </a:ext>
            </a:extLst>
          </p:cNvPr>
          <p:cNvSpPr txBox="1"/>
          <p:nvPr/>
        </p:nvSpPr>
        <p:spPr>
          <a:xfrm>
            <a:off x="227120" y="5912528"/>
            <a:ext cx="3537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</a:t>
            </a:r>
            <a:r>
              <a:rPr lang="en-GB" dirty="0" err="1"/>
              <a:t>MaCaBim</a:t>
            </a:r>
            <a:r>
              <a:rPr lang="en-GB" dirty="0"/>
              <a:t> </a:t>
            </a:r>
            <a:r>
              <a:rPr lang="he-IL" dirty="0"/>
              <a:t>המכבים</a:t>
            </a:r>
            <a:r>
              <a:rPr lang="en-GB" dirty="0"/>
              <a:t> fighting back.</a:t>
            </a:r>
          </a:p>
          <a:p>
            <a:r>
              <a:rPr lang="en-GB" dirty="0"/>
              <a:t>166 BCE - 160 BCE.</a:t>
            </a:r>
            <a:br>
              <a:rPr lang="en-GB" dirty="0"/>
            </a:br>
            <a:r>
              <a:rPr lang="en-GB" dirty="0"/>
              <a:t>Art: © Natalie and Gil Dekel.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3953B0AF-4F24-440B-8CC1-8A5C19248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t="10309" r="-133" b="10051"/>
          <a:stretch/>
        </p:blipFill>
        <p:spPr>
          <a:xfrm>
            <a:off x="2290619" y="22142"/>
            <a:ext cx="9525560" cy="683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62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wearing a birthday hat&#10;&#10;Description automatically generated with medium confidence">
            <a:extLst>
              <a:ext uri="{FF2B5EF4-FFF2-40B4-BE49-F238E27FC236}">
                <a16:creationId xmlns:a16="http://schemas.microsoft.com/office/drawing/2014/main" id="{0D42BD0C-078E-4DBB-AE53-AB8D15D777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3F1B82-0C1A-49A1-9307-0B115320C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69" y="0"/>
            <a:ext cx="6263931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7BB6F7-83EB-4D65-BD12-4CA297CAE941}"/>
              </a:ext>
            </a:extLst>
          </p:cNvPr>
          <p:cNvSpPr txBox="1"/>
          <p:nvPr/>
        </p:nvSpPr>
        <p:spPr>
          <a:xfrm>
            <a:off x="-8230" y="6519446"/>
            <a:ext cx="4926459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Make </a:t>
            </a:r>
            <a:r>
              <a:rPr lang="en-GB" sz="1600" dirty="0" err="1"/>
              <a:t>Hanukka</a:t>
            </a:r>
            <a:r>
              <a:rPr lang="en-GB" sz="1600" dirty="0"/>
              <a:t> paper crown… Photos: © Gil Dekel, 2021.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E024D5-E38A-4ABC-8E76-D06294D96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748" y="4689530"/>
            <a:ext cx="2503503" cy="21664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CECDE5C-AEEE-4379-BF18-7443C0F8840B}"/>
              </a:ext>
            </a:extLst>
          </p:cNvPr>
          <p:cNvGrpSpPr/>
          <p:nvPr/>
        </p:nvGrpSpPr>
        <p:grpSpPr>
          <a:xfrm>
            <a:off x="-1" y="-11234"/>
            <a:ext cx="1925026" cy="1911055"/>
            <a:chOff x="-1" y="-11234"/>
            <a:chExt cx="1925026" cy="1911055"/>
          </a:xfrm>
        </p:grpSpPr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9DFB8EF1-1F51-4D5D-895A-EE1F52BA9BAF}"/>
                </a:ext>
              </a:extLst>
            </p:cNvPr>
            <p:cNvSpPr/>
            <p:nvPr/>
          </p:nvSpPr>
          <p:spPr>
            <a:xfrm rot="5400000">
              <a:off x="6984" y="-18219"/>
              <a:ext cx="1911055" cy="1925026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9B268B-C634-49D7-AA14-1EEFC30E7C38}"/>
                </a:ext>
              </a:extLst>
            </p:cNvPr>
            <p:cNvSpPr txBox="1"/>
            <p:nvPr/>
          </p:nvSpPr>
          <p:spPr>
            <a:xfrm>
              <a:off x="69590" y="195309"/>
              <a:ext cx="10046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>
                      <a:lumMod val="95000"/>
                    </a:schemeClr>
                  </a:solidFill>
                </a:rPr>
                <a:t>Art Activity</a:t>
              </a:r>
            </a:p>
            <a:p>
              <a:endParaRPr lang="en-GB" sz="20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983B5507-A7D3-4650-BE0D-B00E21DF16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t="25151" r="64454" b="30111"/>
          <a:stretch/>
        </p:blipFill>
        <p:spPr>
          <a:xfrm>
            <a:off x="69591" y="3839773"/>
            <a:ext cx="2354014" cy="26796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FE6E9F-A0B7-4B35-AE1F-F7639EA68057}"/>
              </a:ext>
            </a:extLst>
          </p:cNvPr>
          <p:cNvSpPr txBox="1"/>
          <p:nvPr/>
        </p:nvSpPr>
        <p:spPr>
          <a:xfrm>
            <a:off x="399496" y="3295547"/>
            <a:ext cx="2024110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Yehudit </a:t>
            </a:r>
            <a:r>
              <a:rPr lang="en-GB" sz="1600" dirty="0" err="1"/>
              <a:t>HaMacabit</a:t>
            </a:r>
            <a:r>
              <a:rPr lang="en-GB" sz="1600" dirty="0"/>
              <a:t> had a humble crown. Make your own Hanuka paper crowns.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39CD126-3AFB-48EB-B679-D21272E23E6D}"/>
              </a:ext>
            </a:extLst>
          </p:cNvPr>
          <p:cNvCxnSpPr>
            <a:cxnSpLocks/>
          </p:cNvCxnSpPr>
          <p:nvPr/>
        </p:nvCxnSpPr>
        <p:spPr>
          <a:xfrm flipH="1">
            <a:off x="1837678" y="3800282"/>
            <a:ext cx="337352" cy="9236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893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737A922-6A5E-46EB-BD76-AE821C196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17"/>
            <a:ext cx="7531642" cy="45356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2CAD7B7-9D53-4856-B7B5-4790AB076FFC}"/>
              </a:ext>
            </a:extLst>
          </p:cNvPr>
          <p:cNvGrpSpPr/>
          <p:nvPr/>
        </p:nvGrpSpPr>
        <p:grpSpPr>
          <a:xfrm>
            <a:off x="-1" y="-11234"/>
            <a:ext cx="1925026" cy="1911055"/>
            <a:chOff x="-1" y="-11234"/>
            <a:chExt cx="1925026" cy="1911055"/>
          </a:xfrm>
        </p:grpSpPr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B682E6A4-88A6-4865-A082-56940988EA75}"/>
                </a:ext>
              </a:extLst>
            </p:cNvPr>
            <p:cNvSpPr/>
            <p:nvPr/>
          </p:nvSpPr>
          <p:spPr>
            <a:xfrm rot="5400000">
              <a:off x="6984" y="-18219"/>
              <a:ext cx="1911055" cy="1925026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80918C-5482-4866-81A3-31D7584B9737}"/>
                </a:ext>
              </a:extLst>
            </p:cNvPr>
            <p:cNvSpPr txBox="1"/>
            <p:nvPr/>
          </p:nvSpPr>
          <p:spPr>
            <a:xfrm>
              <a:off x="69590" y="195309"/>
              <a:ext cx="10046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>
                      <a:lumMod val="95000"/>
                    </a:schemeClr>
                  </a:solidFill>
                </a:rPr>
                <a:t>Art Activity</a:t>
              </a:r>
            </a:p>
            <a:p>
              <a:endParaRPr lang="en-GB" sz="20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AAA8C9A-BEC4-44D0-861E-3F3FD959D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83" y="17756"/>
            <a:ext cx="5035417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FD0F21-FED5-4845-B067-CDDD773E0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04" y="4322788"/>
            <a:ext cx="3130879" cy="25529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1A9E9A-D78E-40B1-9203-49442D6EB9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3" y="4527140"/>
            <a:ext cx="4034582" cy="23308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6C070C-8386-453A-819B-530CA711F53E}"/>
              </a:ext>
            </a:extLst>
          </p:cNvPr>
          <p:cNvSpPr txBox="1"/>
          <p:nvPr/>
        </p:nvSpPr>
        <p:spPr>
          <a:xfrm>
            <a:off x="-9513" y="6299859"/>
            <a:ext cx="5469280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Make a puzzle from lolly sticks, with drawing of </a:t>
            </a:r>
            <a:r>
              <a:rPr lang="en-GB" sz="1600" dirty="0" err="1"/>
              <a:t>Macabim</a:t>
            </a:r>
            <a:r>
              <a:rPr lang="en-GB" sz="1600" dirty="0"/>
              <a:t>; or you can draw a Jerusalem princess… Photos: © Gil Dekel, 2021.</a:t>
            </a:r>
          </a:p>
        </p:txBody>
      </p:sp>
    </p:spTree>
    <p:extLst>
      <p:ext uri="{BB962C8B-B14F-4D97-AF65-F5344CB8AC3E}">
        <p14:creationId xmlns:p14="http://schemas.microsoft.com/office/powerpoint/2010/main" val="3490792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DA34174-5D41-4C00-ACBB-D6AD4363647E}"/>
              </a:ext>
            </a:extLst>
          </p:cNvPr>
          <p:cNvSpPr txBox="1"/>
          <p:nvPr/>
        </p:nvSpPr>
        <p:spPr>
          <a:xfrm>
            <a:off x="423029" y="4618248"/>
            <a:ext cx="10875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Template:</a:t>
            </a:r>
          </a:p>
          <a:p>
            <a:r>
              <a:rPr lang="en-GB" sz="1600" dirty="0"/>
              <a:t>http://www.poeticmind.co.uk/wp-content/uploads/2013/12/Templates-Images-Hanuka.zip</a:t>
            </a:r>
          </a:p>
        </p:txBody>
      </p:sp>
      <p:pic>
        <p:nvPicPr>
          <p:cNvPr id="7" name="Picture 6" descr="Graphical user interface, application&#10;&#10;Description automatically generated with medium confidence">
            <a:hlinkClick r:id="rId2"/>
            <a:extLst>
              <a:ext uri="{FF2B5EF4-FFF2-40B4-BE49-F238E27FC236}">
                <a16:creationId xmlns:a16="http://schemas.microsoft.com/office/drawing/2014/main" id="{FBBF86BE-6BAA-4CB3-B819-6E45E8DC5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0"/>
          <a:stretch/>
        </p:blipFill>
        <p:spPr>
          <a:xfrm>
            <a:off x="423029" y="493082"/>
            <a:ext cx="11156786" cy="41321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D3BCBC0-E0A7-427D-A9C2-D87FAD68AA9E}"/>
              </a:ext>
            </a:extLst>
          </p:cNvPr>
          <p:cNvGrpSpPr/>
          <p:nvPr/>
        </p:nvGrpSpPr>
        <p:grpSpPr>
          <a:xfrm>
            <a:off x="-1" y="-11234"/>
            <a:ext cx="1925026" cy="1911055"/>
            <a:chOff x="-1" y="-11234"/>
            <a:chExt cx="1925026" cy="1911055"/>
          </a:xfrm>
        </p:grpSpPr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0367FCEF-1393-4523-A6B2-D18577A88C07}"/>
                </a:ext>
              </a:extLst>
            </p:cNvPr>
            <p:cNvSpPr/>
            <p:nvPr/>
          </p:nvSpPr>
          <p:spPr>
            <a:xfrm rot="5400000">
              <a:off x="6984" y="-18219"/>
              <a:ext cx="1911055" cy="1925026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9DDB24-3C63-4DF2-AF5B-A6E4305B4224}"/>
                </a:ext>
              </a:extLst>
            </p:cNvPr>
            <p:cNvSpPr txBox="1"/>
            <p:nvPr/>
          </p:nvSpPr>
          <p:spPr>
            <a:xfrm>
              <a:off x="69590" y="195309"/>
              <a:ext cx="10046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>
                      <a:lumMod val="95000"/>
                    </a:schemeClr>
                  </a:solidFill>
                </a:rPr>
                <a:t>Art Activity</a:t>
              </a:r>
            </a:p>
            <a:p>
              <a:endParaRPr lang="en-GB" sz="20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EA5B3BA-FA04-411A-A8C4-4CFE71DDAD38}"/>
              </a:ext>
            </a:extLst>
          </p:cNvPr>
          <p:cNvSpPr txBox="1"/>
          <p:nvPr/>
        </p:nvSpPr>
        <p:spPr>
          <a:xfrm>
            <a:off x="-2" y="6024988"/>
            <a:ext cx="8318377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Make </a:t>
            </a:r>
            <a:r>
              <a:rPr lang="en-GB" sz="1600" dirty="0" err="1"/>
              <a:t>Macabim</a:t>
            </a:r>
            <a:r>
              <a:rPr lang="en-GB" sz="1600" dirty="0"/>
              <a:t> paper puppets… The puppets can ‘dance’ to Hanuka songs.  Download a template:</a:t>
            </a:r>
          </a:p>
          <a:p>
            <a:r>
              <a:rPr lang="en-GB" sz="1600" dirty="0"/>
              <a:t>http://www.poeticmind.co.uk/wp-content/uploads/2013/12/Templates-Images-Hanuka.zip</a:t>
            </a:r>
          </a:p>
          <a:p>
            <a:r>
              <a:rPr lang="en-GB" sz="1600" dirty="0"/>
              <a:t>Photos: © Gil Dekel.</a:t>
            </a:r>
          </a:p>
        </p:txBody>
      </p:sp>
    </p:spTree>
    <p:extLst>
      <p:ext uri="{BB962C8B-B14F-4D97-AF65-F5344CB8AC3E}">
        <p14:creationId xmlns:p14="http://schemas.microsoft.com/office/powerpoint/2010/main" val="3642792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the front and the back of a coin&#10;&#10;Description automatically generated">
            <a:extLst>
              <a:ext uri="{FF2B5EF4-FFF2-40B4-BE49-F238E27FC236}">
                <a16:creationId xmlns:a16="http://schemas.microsoft.com/office/drawing/2014/main" id="{BEAD3335-0565-4561-833A-C239AF33C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283839"/>
            <a:ext cx="10160000" cy="538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34CC60-CC12-4226-A013-77AFFA145B9F}"/>
              </a:ext>
            </a:extLst>
          </p:cNvPr>
          <p:cNvSpPr txBox="1"/>
          <p:nvPr/>
        </p:nvSpPr>
        <p:spPr>
          <a:xfrm>
            <a:off x="227120" y="6036815"/>
            <a:ext cx="10292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Coins from the time of Bar </a:t>
            </a:r>
            <a:r>
              <a:rPr lang="en-GB" dirty="0" err="1"/>
              <a:t>Cochva</a:t>
            </a:r>
            <a:r>
              <a:rPr lang="en-GB" dirty="0"/>
              <a:t>.</a:t>
            </a:r>
          </a:p>
          <a:p>
            <a:r>
              <a:rPr lang="en-GB" sz="1400" dirty="0"/>
              <a:t>Photo: https://he.wikipedia.org/wiki/%D7%9E%D7%A8%D7%93_%D7%91%D7%A8_%D7%9B%D7%95%D7%9B%D7%91%D7%90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70213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68BC69-0294-49E2-8463-0A21477B02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48DBC9-8480-4F47-BEB2-77F8A63C6E25}"/>
              </a:ext>
            </a:extLst>
          </p:cNvPr>
          <p:cNvSpPr txBox="1"/>
          <p:nvPr/>
        </p:nvSpPr>
        <p:spPr>
          <a:xfrm>
            <a:off x="-2" y="6038237"/>
            <a:ext cx="7963272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Make Bar </a:t>
            </a:r>
            <a:r>
              <a:rPr lang="en-GB" sz="1600" dirty="0" err="1"/>
              <a:t>Kochva</a:t>
            </a:r>
            <a:r>
              <a:rPr lang="en-GB" sz="1600" dirty="0"/>
              <a:t> coins from kitchen tin tray. Be careful as tin tray, once cut, is sharp. Create indent by drawing your design with a pen; then turn the tin around so the design is embossed. Wrap tin around a circle card.  Photo: © Gil Dekel, 2021.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1657B49-2836-4515-862C-5FA4AC80F934}"/>
              </a:ext>
            </a:extLst>
          </p:cNvPr>
          <p:cNvGrpSpPr/>
          <p:nvPr/>
        </p:nvGrpSpPr>
        <p:grpSpPr>
          <a:xfrm>
            <a:off x="-1" y="-11234"/>
            <a:ext cx="1925026" cy="1911055"/>
            <a:chOff x="-1" y="-11234"/>
            <a:chExt cx="1925026" cy="1911055"/>
          </a:xfrm>
        </p:grpSpPr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93C989F5-3EB0-433D-9C94-50B29E64C7F5}"/>
                </a:ext>
              </a:extLst>
            </p:cNvPr>
            <p:cNvSpPr/>
            <p:nvPr/>
          </p:nvSpPr>
          <p:spPr>
            <a:xfrm rot="5400000">
              <a:off x="6984" y="-18219"/>
              <a:ext cx="1911055" cy="1925026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6427AC-DA26-4687-9355-CA795B255EC6}"/>
                </a:ext>
              </a:extLst>
            </p:cNvPr>
            <p:cNvSpPr txBox="1"/>
            <p:nvPr/>
          </p:nvSpPr>
          <p:spPr>
            <a:xfrm>
              <a:off x="69590" y="195309"/>
              <a:ext cx="10046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>
                      <a:lumMod val="95000"/>
                    </a:schemeClr>
                  </a:solidFill>
                </a:rPr>
                <a:t>Art Activity</a:t>
              </a:r>
            </a:p>
            <a:p>
              <a:endParaRPr lang="en-GB" sz="20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A94DA4-7B3B-45B1-9B98-FC06E26A3B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7" t="5566" r="12476" b="5243"/>
          <a:stretch/>
        </p:blipFill>
        <p:spPr>
          <a:xfrm>
            <a:off x="9305528" y="-11234"/>
            <a:ext cx="2886472" cy="216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21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B62FEB-0635-4F6B-93FF-2677CA53C48A}"/>
              </a:ext>
            </a:extLst>
          </p:cNvPr>
          <p:cNvSpPr/>
          <p:nvPr/>
        </p:nvSpPr>
        <p:spPr>
          <a:xfrm>
            <a:off x="739806" y="306252"/>
            <a:ext cx="5814874" cy="52475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>
              <a:spcBef>
                <a:spcPts val="1800"/>
              </a:spcBef>
              <a:spcAft>
                <a:spcPts val="600"/>
              </a:spcAft>
            </a:pPr>
            <a:br>
              <a:rPr lang="en-GB" sz="300" dirty="0">
                <a:solidFill>
                  <a:schemeClr val="tx1"/>
                </a:solidFill>
              </a:rPr>
            </a:br>
            <a:r>
              <a:rPr lang="en-GB" sz="3200" b="1" dirty="0">
                <a:solidFill>
                  <a:schemeClr val="tx1"/>
                </a:solidFill>
              </a:rPr>
              <a:t>How to use this resource:</a:t>
            </a:r>
          </a:p>
          <a:p>
            <a:pPr>
              <a:lnSpc>
                <a:spcPts val="3600"/>
              </a:lnSpc>
            </a:pP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Some slides illustrate the </a:t>
            </a:r>
            <a:r>
              <a:rPr lang="en-GB" sz="2800" dirty="0" err="1">
                <a:solidFill>
                  <a:schemeClr val="accent6">
                    <a:lumMod val="75000"/>
                  </a:schemeClr>
                </a:solidFill>
              </a:rPr>
              <a:t>Hanuka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 story, and other slides provide art activities. </a:t>
            </a:r>
          </a:p>
          <a:p>
            <a:pPr>
              <a:lnSpc>
                <a:spcPts val="3600"/>
              </a:lnSpc>
            </a:pP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lnSpc>
                <a:spcPts val="3600"/>
              </a:lnSpc>
              <a:spcAft>
                <a:spcPts val="600"/>
              </a:spcAft>
              <a:buNone/>
            </a:pPr>
            <a:r>
              <a:rPr lang="en-GB" sz="3200" b="1" dirty="0">
                <a:solidFill>
                  <a:schemeClr val="tx1"/>
                </a:solidFill>
              </a:rPr>
              <a:t>Permission to use:</a:t>
            </a:r>
          </a:p>
          <a:p>
            <a:pPr marL="0" indent="0">
              <a:lnSpc>
                <a:spcPts val="3600"/>
              </a:lnSpc>
              <a:buNone/>
            </a:pP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You can use this resource for </a:t>
            </a: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</a:rPr>
              <a:t>educational, non-commercial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purpose. Credit: © Gil Dekel www.PoeticMind.co.uk</a:t>
            </a:r>
            <a:endParaRPr lang="en-GB" sz="32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9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A0E67C-04F8-4EEF-A2CE-C8C97535322C}"/>
              </a:ext>
            </a:extLst>
          </p:cNvPr>
          <p:cNvSpPr txBox="1"/>
          <p:nvPr/>
        </p:nvSpPr>
        <p:spPr>
          <a:xfrm>
            <a:off x="7026508" y="5370407"/>
            <a:ext cx="4333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Drawing ‘</a:t>
            </a:r>
            <a:r>
              <a:rPr lang="en-GB" sz="1600" dirty="0" err="1"/>
              <a:t>Hanukiya</a:t>
            </a:r>
            <a:r>
              <a:rPr lang="en-GB" sz="1600" dirty="0"/>
              <a:t>’ by Nicole Dekel.  Used with the artist’s permission.</a:t>
            </a:r>
          </a:p>
        </p:txBody>
      </p:sp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7D7425CD-4448-4738-926A-B0E2BE0C4E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9"/>
          <a:stretch/>
        </p:blipFill>
        <p:spPr>
          <a:xfrm>
            <a:off x="7477368" y="403906"/>
            <a:ext cx="3752883" cy="489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78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AD3DC79-5F47-4DD5-BE04-E07990762540}"/>
              </a:ext>
            </a:extLst>
          </p:cNvPr>
          <p:cNvSpPr txBox="1"/>
          <p:nvPr/>
        </p:nvSpPr>
        <p:spPr>
          <a:xfrm>
            <a:off x="-8229" y="6519446"/>
            <a:ext cx="5689938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 err="1"/>
              <a:t>Macabim</a:t>
            </a:r>
            <a:r>
              <a:rPr lang="en-GB" sz="1600" dirty="0"/>
              <a:t> found one oil bottle in Beit-</a:t>
            </a:r>
            <a:r>
              <a:rPr lang="en-GB" sz="1600" dirty="0" err="1"/>
              <a:t>Hamikdash</a:t>
            </a:r>
            <a:r>
              <a:rPr lang="en-GB" sz="1600" dirty="0"/>
              <a:t>. Art: © Gil Dekel.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3213CD7-7EF7-4392-99E6-AE687B33E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266" y="4919627"/>
            <a:ext cx="1518081" cy="135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0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AD3DC79-5F47-4DD5-BE04-E07990762540}"/>
              </a:ext>
            </a:extLst>
          </p:cNvPr>
          <p:cNvSpPr txBox="1"/>
          <p:nvPr/>
        </p:nvSpPr>
        <p:spPr>
          <a:xfrm>
            <a:off x="-8229" y="6519446"/>
            <a:ext cx="419026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Temple ‘Beit </a:t>
            </a:r>
            <a:r>
              <a:rPr lang="en-GB" sz="1600" dirty="0" err="1"/>
              <a:t>Mikdash</a:t>
            </a:r>
            <a:r>
              <a:rPr lang="en-GB" sz="1600" dirty="0"/>
              <a:t>’ Menora. Art: © Gil Dekel.</a:t>
            </a:r>
          </a:p>
        </p:txBody>
      </p:sp>
      <p:pic>
        <p:nvPicPr>
          <p:cNvPr id="4" name="Picture 3" descr="A picture containing candelabrum&#10;&#10;Description automatically generated">
            <a:extLst>
              <a:ext uri="{FF2B5EF4-FFF2-40B4-BE49-F238E27FC236}">
                <a16:creationId xmlns:a16="http://schemas.microsoft.com/office/drawing/2014/main" id="{FBD2128F-15F4-43A2-A837-DE3D0C1B5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72" y="421053"/>
            <a:ext cx="4698655" cy="64369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9F77A8-AF9F-4AAA-9C13-EA13D15500B0}"/>
              </a:ext>
            </a:extLst>
          </p:cNvPr>
          <p:cNvSpPr/>
          <p:nvPr/>
        </p:nvSpPr>
        <p:spPr>
          <a:xfrm>
            <a:off x="3719744" y="284085"/>
            <a:ext cx="4643021" cy="621437"/>
          </a:xfrm>
          <a:prstGeom prst="rect">
            <a:avLst/>
          </a:prstGeom>
          <a:solidFill>
            <a:srgbClr val="A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423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AD3DC79-5F47-4DD5-BE04-E07990762540}"/>
              </a:ext>
            </a:extLst>
          </p:cNvPr>
          <p:cNvSpPr txBox="1"/>
          <p:nvPr/>
        </p:nvSpPr>
        <p:spPr>
          <a:xfrm>
            <a:off x="0" y="6519446"/>
            <a:ext cx="3089429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8 days oil miracle. Art: © Gil Dekel.</a:t>
            </a:r>
          </a:p>
        </p:txBody>
      </p:sp>
      <p:pic>
        <p:nvPicPr>
          <p:cNvPr id="4" name="Picture 3" descr="A picture containing candelabrum&#10;&#10;Description automatically generated">
            <a:extLst>
              <a:ext uri="{FF2B5EF4-FFF2-40B4-BE49-F238E27FC236}">
                <a16:creationId xmlns:a16="http://schemas.microsoft.com/office/drawing/2014/main" id="{FBD2128F-15F4-43A2-A837-DE3D0C1B5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99" y="421053"/>
            <a:ext cx="4698655" cy="6436947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7A87D08-4F48-446D-A308-6DEBCDC514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8412">
            <a:off x="8646245" y="687840"/>
            <a:ext cx="679121" cy="60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7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9" b="23136"/>
          <a:stretch/>
        </p:blipFill>
        <p:spPr>
          <a:xfrm>
            <a:off x="0" y="0"/>
            <a:ext cx="12191999" cy="68652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3166" y="6441901"/>
            <a:ext cx="6267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Modern Menora in Jerusalem. Photo: Wikipedia Common / Oren </a:t>
            </a:r>
            <a:r>
              <a:rPr lang="en-GB" sz="1600" dirty="0" err="1">
                <a:solidFill>
                  <a:schemeClr val="bg1"/>
                </a:solidFill>
              </a:rPr>
              <a:t>Rozen</a:t>
            </a:r>
            <a:r>
              <a:rPr lang="en-GB" sz="16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8940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9" r="15655"/>
          <a:stretch/>
        </p:blipFill>
        <p:spPr>
          <a:xfrm>
            <a:off x="4992914" y="0"/>
            <a:ext cx="7184572" cy="686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9" b="211"/>
          <a:stretch/>
        </p:blipFill>
        <p:spPr>
          <a:xfrm>
            <a:off x="0" y="0"/>
            <a:ext cx="5868909" cy="3468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24"/>
          <a:stretch/>
        </p:blipFill>
        <p:spPr>
          <a:xfrm>
            <a:off x="0" y="3452912"/>
            <a:ext cx="5932715" cy="34123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555" y="6454907"/>
            <a:ext cx="3301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 </a:t>
            </a:r>
            <a:r>
              <a:rPr lang="en-GB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HanuKiyas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Photos: Gil </a:t>
            </a:r>
            <a:r>
              <a:rPr lang="en-GB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Dekel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3958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0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85500" y="200523"/>
            <a:ext cx="4821000" cy="221599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en-GB" sz="11500" dirty="0">
                <a:solidFill>
                  <a:schemeClr val="bg1"/>
                </a:solidFill>
              </a:rPr>
              <a:t>8  </a:t>
            </a:r>
            <a:r>
              <a:rPr lang="en-GB" sz="13800" dirty="0">
                <a:solidFill>
                  <a:schemeClr val="bg1"/>
                </a:solidFill>
              </a:rPr>
              <a:t>days</a:t>
            </a:r>
          </a:p>
        </p:txBody>
      </p:sp>
      <p:sp>
        <p:nvSpPr>
          <p:cNvPr id="3" name="Rectangle 2"/>
          <p:cNvSpPr/>
          <p:nvPr/>
        </p:nvSpPr>
        <p:spPr>
          <a:xfrm rot="16200000">
            <a:off x="4059227" y="-369425"/>
            <a:ext cx="4073552" cy="924868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en-GB" sz="59500" dirty="0">
                <a:solidFill>
                  <a:schemeClr val="bg1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C5D662-0CEB-4832-BAE3-F9472786B70F}"/>
              </a:ext>
            </a:extLst>
          </p:cNvPr>
          <p:cNvSpPr txBox="1"/>
          <p:nvPr/>
        </p:nvSpPr>
        <p:spPr>
          <a:xfrm>
            <a:off x="0" y="6519446"/>
            <a:ext cx="3767328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8 days miracle. Figure 8 represents infinity. </a:t>
            </a:r>
          </a:p>
        </p:txBody>
      </p:sp>
    </p:spTree>
    <p:extLst>
      <p:ext uri="{BB962C8B-B14F-4D97-AF65-F5344CB8AC3E}">
        <p14:creationId xmlns:p14="http://schemas.microsoft.com/office/powerpoint/2010/main" val="3770360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candles&#10;&#10;Description automatically generated with low confidence">
            <a:extLst>
              <a:ext uri="{FF2B5EF4-FFF2-40B4-BE49-F238E27FC236}">
                <a16:creationId xmlns:a16="http://schemas.microsoft.com/office/drawing/2014/main" id="{81ACCC32-1B83-4842-8839-39E015C143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51"/>
          <a:stretch/>
        </p:blipFill>
        <p:spPr>
          <a:xfrm>
            <a:off x="-3603" y="2356"/>
            <a:ext cx="9144000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965A57-FE35-46B9-AF9F-2FAE9D461984}"/>
              </a:ext>
            </a:extLst>
          </p:cNvPr>
          <p:cNvSpPr txBox="1"/>
          <p:nvPr/>
        </p:nvSpPr>
        <p:spPr>
          <a:xfrm>
            <a:off x="69590" y="5838729"/>
            <a:ext cx="38188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Make Menora, </a:t>
            </a:r>
            <a:r>
              <a:rPr lang="en-GB" dirty="0" err="1"/>
              <a:t>Hanukiya</a:t>
            </a:r>
            <a:r>
              <a:rPr lang="en-GB" dirty="0"/>
              <a:t>. Roll wax sheets, or make card model.</a:t>
            </a:r>
            <a:br>
              <a:rPr lang="en-GB" dirty="0"/>
            </a:br>
            <a:r>
              <a:rPr lang="en-GB" dirty="0"/>
              <a:t>Photos: © Gil </a:t>
            </a:r>
            <a:r>
              <a:rPr lang="en-GB" dirty="0" err="1"/>
              <a:t>Dekel</a:t>
            </a:r>
            <a:r>
              <a:rPr lang="en-GB" dirty="0"/>
              <a:t>, 2021.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2B5FDF-A310-44E6-AFC5-832917EFB30A}"/>
              </a:ext>
            </a:extLst>
          </p:cNvPr>
          <p:cNvGrpSpPr/>
          <p:nvPr/>
        </p:nvGrpSpPr>
        <p:grpSpPr>
          <a:xfrm>
            <a:off x="-1" y="-11234"/>
            <a:ext cx="1925026" cy="1911055"/>
            <a:chOff x="-1" y="-11234"/>
            <a:chExt cx="1925026" cy="1911055"/>
          </a:xfrm>
        </p:grpSpPr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1AA0AAFD-A537-4A3B-A460-532ACC06BD5D}"/>
                </a:ext>
              </a:extLst>
            </p:cNvPr>
            <p:cNvSpPr/>
            <p:nvPr/>
          </p:nvSpPr>
          <p:spPr>
            <a:xfrm rot="5400000">
              <a:off x="6984" y="-18219"/>
              <a:ext cx="1911055" cy="1925026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236F55-A7E8-4D75-8619-AEC5E9405362}"/>
                </a:ext>
              </a:extLst>
            </p:cNvPr>
            <p:cNvSpPr txBox="1"/>
            <p:nvPr/>
          </p:nvSpPr>
          <p:spPr>
            <a:xfrm>
              <a:off x="69590" y="195309"/>
              <a:ext cx="10046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>
                      <a:lumMod val="95000"/>
                    </a:schemeClr>
                  </a:solidFill>
                </a:rPr>
                <a:t>Art Activity</a:t>
              </a:r>
            </a:p>
            <a:p>
              <a:endParaRPr lang="en-GB" sz="20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4" name="Picture 3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FE1CC647-32CF-4487-A08F-FA08FEFA91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023" y="-12395"/>
            <a:ext cx="3855408" cy="6865956"/>
          </a:xfrm>
          <a:prstGeom prst="rect">
            <a:avLst/>
          </a:prstGeom>
        </p:spPr>
      </p:pic>
      <p:pic>
        <p:nvPicPr>
          <p:cNvPr id="13" name="Picture 12" descr="A close up of an orange&#10;&#10;Description automatically generated with low confidence">
            <a:extLst>
              <a:ext uri="{FF2B5EF4-FFF2-40B4-BE49-F238E27FC236}">
                <a16:creationId xmlns:a16="http://schemas.microsoft.com/office/drawing/2014/main" id="{F2C92A01-EDC9-4C39-8426-2369D3636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761" y="3992548"/>
            <a:ext cx="3313262" cy="289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19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1" t="19658" r="-11" b="19648"/>
          <a:stretch/>
        </p:blipFill>
        <p:spPr>
          <a:xfrm>
            <a:off x="-7322" y="3536203"/>
            <a:ext cx="3641545" cy="33404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"/>
          <a:stretch/>
        </p:blipFill>
        <p:spPr>
          <a:xfrm>
            <a:off x="4210956" y="259275"/>
            <a:ext cx="7315595" cy="35585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98" y="3490038"/>
            <a:ext cx="3918857" cy="3386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322" y="0"/>
            <a:ext cx="3512500" cy="23331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7322" y="2376640"/>
            <a:ext cx="28521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Sufganiya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Photo: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Pezibear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/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pixabay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/>
          <a:stretch/>
        </p:blipFill>
        <p:spPr>
          <a:xfrm>
            <a:off x="7754256" y="3496363"/>
            <a:ext cx="4437744" cy="33616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996256" y="6528766"/>
            <a:ext cx="21957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err="1"/>
              <a:t>Svivon</a:t>
            </a:r>
            <a:r>
              <a:rPr lang="en-GB" sz="1600" dirty="0"/>
              <a:t>. Photo: Gil Dekel.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35397" y="6414975"/>
            <a:ext cx="16891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 err="1"/>
              <a:t>Svivons</a:t>
            </a:r>
            <a:r>
              <a:rPr lang="en-GB" sz="1200" dirty="0"/>
              <a:t>. Photo: </a:t>
            </a:r>
            <a:r>
              <a:rPr lang="en-GB" sz="1200" dirty="0" err="1"/>
              <a:t>Pixabay</a:t>
            </a:r>
            <a:r>
              <a:rPr lang="en-GB" sz="1200" dirty="0"/>
              <a:t> / </a:t>
            </a:r>
            <a:r>
              <a:rPr lang="en-GB" sz="1200" dirty="0" err="1"/>
              <a:t>PublicDomainPictures</a:t>
            </a:r>
            <a:r>
              <a:rPr lang="en-GB" sz="12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5000" y="6387055"/>
            <a:ext cx="3175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Chocolate coin. Photo: Wikimedia Commons /</a:t>
            </a:r>
            <a:br>
              <a:rPr lang="en-GB" sz="1200" dirty="0"/>
            </a:br>
            <a:r>
              <a:rPr lang="en-GB" sz="1200" dirty="0"/>
              <a:t> Evan-Amos.</a:t>
            </a:r>
          </a:p>
        </p:txBody>
      </p:sp>
    </p:spTree>
    <p:extLst>
      <p:ext uri="{BB962C8B-B14F-4D97-AF65-F5344CB8AC3E}">
        <p14:creationId xmlns:p14="http://schemas.microsoft.com/office/powerpoint/2010/main" val="1074623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child&#10;&#10;Description automatically generated">
            <a:extLst>
              <a:ext uri="{FF2B5EF4-FFF2-40B4-BE49-F238E27FC236}">
                <a16:creationId xmlns:a16="http://schemas.microsoft.com/office/drawing/2014/main" id="{DD51D213-8901-4B66-B981-958304775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0"/>
            <a:ext cx="12192000" cy="50595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2CAD7B7-9D53-4856-B7B5-4790AB076FFC}"/>
              </a:ext>
            </a:extLst>
          </p:cNvPr>
          <p:cNvGrpSpPr/>
          <p:nvPr/>
        </p:nvGrpSpPr>
        <p:grpSpPr>
          <a:xfrm>
            <a:off x="-1" y="-11234"/>
            <a:ext cx="1925026" cy="1911055"/>
            <a:chOff x="-1" y="-11234"/>
            <a:chExt cx="1925026" cy="1911055"/>
          </a:xfrm>
        </p:grpSpPr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B682E6A4-88A6-4865-A082-56940988EA75}"/>
                </a:ext>
              </a:extLst>
            </p:cNvPr>
            <p:cNvSpPr/>
            <p:nvPr/>
          </p:nvSpPr>
          <p:spPr>
            <a:xfrm rot="5400000">
              <a:off x="6984" y="-18219"/>
              <a:ext cx="1911055" cy="1925026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80918C-5482-4866-81A3-31D7584B9737}"/>
                </a:ext>
              </a:extLst>
            </p:cNvPr>
            <p:cNvSpPr txBox="1"/>
            <p:nvPr/>
          </p:nvSpPr>
          <p:spPr>
            <a:xfrm>
              <a:off x="69590" y="195309"/>
              <a:ext cx="10046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>
                      <a:lumMod val="95000"/>
                    </a:schemeClr>
                  </a:solidFill>
                </a:rPr>
                <a:t>Art Activity</a:t>
              </a:r>
            </a:p>
            <a:p>
              <a:endParaRPr lang="en-GB" sz="20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3" name="Picture 12" descr="A picture containing person, indoor, child&#10;&#10;Description automatically generated">
            <a:extLst>
              <a:ext uri="{FF2B5EF4-FFF2-40B4-BE49-F238E27FC236}">
                <a16:creationId xmlns:a16="http://schemas.microsoft.com/office/drawing/2014/main" id="{C8B71A26-FFC4-4057-AD84-3A5BD70A9A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3" t="10688" b="20084"/>
          <a:stretch/>
        </p:blipFill>
        <p:spPr>
          <a:xfrm>
            <a:off x="4953740" y="5042089"/>
            <a:ext cx="6225788" cy="1815911"/>
          </a:xfrm>
          <a:prstGeom prst="rect">
            <a:avLst/>
          </a:prstGeom>
        </p:spPr>
      </p:pic>
      <p:pic>
        <p:nvPicPr>
          <p:cNvPr id="11" name="Picture 10" descr="A picture containing floor, indoor, wooden, plastic&#10;&#10;Description automatically generated">
            <a:extLst>
              <a:ext uri="{FF2B5EF4-FFF2-40B4-BE49-F238E27FC236}">
                <a16:creationId xmlns:a16="http://schemas.microsoft.com/office/drawing/2014/main" id="{A11E3929-29EA-43FB-B42E-1886989D17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t="41037" r="24822" b="23485"/>
          <a:stretch/>
        </p:blipFill>
        <p:spPr>
          <a:xfrm>
            <a:off x="-1" y="5042090"/>
            <a:ext cx="4953741" cy="18271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C5C610-909D-4B99-A939-8BCCE740D386}"/>
              </a:ext>
            </a:extLst>
          </p:cNvPr>
          <p:cNvSpPr txBox="1"/>
          <p:nvPr/>
        </p:nvSpPr>
        <p:spPr>
          <a:xfrm>
            <a:off x="10662083" y="4807131"/>
            <a:ext cx="1529917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Make </a:t>
            </a:r>
            <a:r>
              <a:rPr lang="en-GB" sz="1600" dirty="0" err="1"/>
              <a:t>Svivon</a:t>
            </a:r>
            <a:r>
              <a:rPr lang="en-GB" sz="1600" dirty="0"/>
              <a:t>, spinning tops, from bottles’ caps… You can also paint over them. Photos: © Gil Dekel, 2021.</a:t>
            </a:r>
          </a:p>
        </p:txBody>
      </p:sp>
    </p:spTree>
    <p:extLst>
      <p:ext uri="{BB962C8B-B14F-4D97-AF65-F5344CB8AC3E}">
        <p14:creationId xmlns:p14="http://schemas.microsoft.com/office/powerpoint/2010/main" val="2529760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0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3549" y="319315"/>
            <a:ext cx="7266868" cy="538609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en-GB" sz="8000" b="1" dirty="0">
                <a:solidFill>
                  <a:schemeClr val="bg1"/>
                </a:solidFill>
              </a:rPr>
              <a:t>Al HaNisim </a:t>
            </a:r>
            <a:r>
              <a:rPr lang="en-GB" sz="8000" b="1" dirty="0">
                <a:solidFill>
                  <a:srgbClr val="F89552"/>
                </a:solidFill>
              </a:rPr>
              <a:t>miracles</a:t>
            </a:r>
          </a:p>
          <a:p>
            <a:pPr marL="0" indent="0" algn="ctr">
              <a:buNone/>
            </a:pPr>
            <a:endParaRPr lang="en-GB" sz="2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GB" sz="8000" b="1" dirty="0">
                <a:solidFill>
                  <a:schemeClr val="bg1"/>
                </a:solidFill>
              </a:rPr>
              <a:t>Al HaNiflaot </a:t>
            </a:r>
            <a:r>
              <a:rPr lang="en-GB" sz="8000" b="1" dirty="0">
                <a:solidFill>
                  <a:srgbClr val="F89552"/>
                </a:solidFill>
              </a:rPr>
              <a:t>wonders</a:t>
            </a:r>
            <a:endParaRPr lang="en-GB" sz="5400" dirty="0">
              <a:solidFill>
                <a:srgbClr val="F8955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072" y="650662"/>
            <a:ext cx="3494231" cy="8481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744" y="1680785"/>
            <a:ext cx="3216559" cy="48248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41E188-C75E-418E-AC1B-321824937C97}"/>
              </a:ext>
            </a:extLst>
          </p:cNvPr>
          <p:cNvSpPr txBox="1"/>
          <p:nvPr/>
        </p:nvSpPr>
        <p:spPr>
          <a:xfrm>
            <a:off x="0" y="6027003"/>
            <a:ext cx="6087891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/>
              <a:t>Miracles </a:t>
            </a:r>
            <a:r>
              <a:rPr lang="he-IL" sz="1600" b="1" dirty="0"/>
              <a:t>ניסים</a:t>
            </a:r>
            <a:r>
              <a:rPr lang="en-GB" sz="1600" dirty="0"/>
              <a:t> - nature’s functions are miraculous.</a:t>
            </a:r>
            <a:endParaRPr lang="he-IL" sz="1600" dirty="0"/>
          </a:p>
          <a:p>
            <a:r>
              <a:rPr lang="en-US" sz="1600" b="1" dirty="0"/>
              <a:t>Wonders</a:t>
            </a:r>
            <a:r>
              <a:rPr lang="en-US" sz="1600" dirty="0"/>
              <a:t> </a:t>
            </a:r>
            <a:r>
              <a:rPr lang="he-IL" sz="1600" b="1" dirty="0"/>
              <a:t>נפלאות</a:t>
            </a:r>
            <a:r>
              <a:rPr lang="en-GB" sz="1600" dirty="0"/>
              <a:t> – our ability, as humans, to appreciate the miracles.</a:t>
            </a:r>
          </a:p>
          <a:p>
            <a:r>
              <a:rPr lang="en-GB" sz="1600" dirty="0"/>
              <a:t>Photo: © Gil Dekel.</a:t>
            </a:r>
          </a:p>
        </p:txBody>
      </p:sp>
    </p:spTree>
    <p:extLst>
      <p:ext uri="{BB962C8B-B14F-4D97-AF65-F5344CB8AC3E}">
        <p14:creationId xmlns:p14="http://schemas.microsoft.com/office/powerpoint/2010/main" val="469444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sky, outdoor, nature, sunset&#10;&#10;Description automatically generated">
            <a:extLst>
              <a:ext uri="{FF2B5EF4-FFF2-40B4-BE49-F238E27FC236}">
                <a16:creationId xmlns:a16="http://schemas.microsoft.com/office/drawing/2014/main" id="{F81815A2-8B4C-4D6A-8FA4-591832FCC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7FF427-3464-45D4-B94D-25EABE5EB936}"/>
              </a:ext>
            </a:extLst>
          </p:cNvPr>
          <p:cNvSpPr txBox="1"/>
          <p:nvPr/>
        </p:nvSpPr>
        <p:spPr>
          <a:xfrm>
            <a:off x="100012" y="6214152"/>
            <a:ext cx="5934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Painting ‘City of Light’ (detail) by Alex Levin </a:t>
            </a:r>
            <a:r>
              <a:rPr lang="en-GB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https://artlevin.com</a:t>
            </a:r>
            <a:r>
              <a:rPr lang="en-GB" sz="1600" dirty="0">
                <a:solidFill>
                  <a:schemeClr val="bg1"/>
                </a:solidFill>
              </a:rPr>
              <a:t>  Used with the artist’s permission.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EA07EA-F645-40C5-8486-5ECDC637E7CD}"/>
              </a:ext>
            </a:extLst>
          </p:cNvPr>
          <p:cNvSpPr txBox="1"/>
          <p:nvPr/>
        </p:nvSpPr>
        <p:spPr>
          <a:xfrm>
            <a:off x="100012" y="5194084"/>
            <a:ext cx="4033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YeruShaLayim</a:t>
            </a:r>
          </a:p>
          <a:p>
            <a:r>
              <a:rPr lang="en-GB" sz="3200" dirty="0">
                <a:solidFill>
                  <a:schemeClr val="bg1"/>
                </a:solidFill>
              </a:rPr>
              <a:t>Jerusalem </a:t>
            </a:r>
            <a:r>
              <a:rPr lang="he-IL" sz="3200" dirty="0">
                <a:solidFill>
                  <a:schemeClr val="bg1"/>
                </a:solidFill>
              </a:rPr>
              <a:t>ירושלים</a:t>
            </a:r>
          </a:p>
        </p:txBody>
      </p:sp>
    </p:spTree>
    <p:extLst>
      <p:ext uri="{BB962C8B-B14F-4D97-AF65-F5344CB8AC3E}">
        <p14:creationId xmlns:p14="http://schemas.microsoft.com/office/powerpoint/2010/main" val="4553854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DA34174-5D41-4C00-ACBB-D6AD4363647E}"/>
              </a:ext>
            </a:extLst>
          </p:cNvPr>
          <p:cNvSpPr txBox="1"/>
          <p:nvPr/>
        </p:nvSpPr>
        <p:spPr>
          <a:xfrm>
            <a:off x="155643" y="6530680"/>
            <a:ext cx="11536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https://youtu.be/Kg3-B3jZXw8</a:t>
            </a:r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FFDF59FD-B557-4ADB-A7CE-C7E40CD1E5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"/>
          <a:stretch/>
        </p:blipFill>
        <p:spPr>
          <a:xfrm>
            <a:off x="0" y="3261"/>
            <a:ext cx="12192000" cy="683478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06F0692-4118-419D-9E88-A1A03D9ABC53}"/>
              </a:ext>
            </a:extLst>
          </p:cNvPr>
          <p:cNvGrpSpPr/>
          <p:nvPr/>
        </p:nvGrpSpPr>
        <p:grpSpPr>
          <a:xfrm>
            <a:off x="-1" y="-11234"/>
            <a:ext cx="1925026" cy="1911055"/>
            <a:chOff x="-1" y="-11234"/>
            <a:chExt cx="1925026" cy="1911055"/>
          </a:xfrm>
        </p:grpSpPr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DB6DC914-B89B-4F5F-9FF5-978E4C9B1BC2}"/>
                </a:ext>
              </a:extLst>
            </p:cNvPr>
            <p:cNvSpPr/>
            <p:nvPr/>
          </p:nvSpPr>
          <p:spPr>
            <a:xfrm rot="5400000">
              <a:off x="6984" y="-18219"/>
              <a:ext cx="1911055" cy="1925026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3635D3-1F63-49F5-BDD7-48D444743D7F}"/>
                </a:ext>
              </a:extLst>
            </p:cNvPr>
            <p:cNvSpPr txBox="1"/>
            <p:nvPr/>
          </p:nvSpPr>
          <p:spPr>
            <a:xfrm>
              <a:off x="69590" y="195309"/>
              <a:ext cx="10046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>
                      <a:lumMod val="95000"/>
                    </a:schemeClr>
                  </a:solidFill>
                </a:rPr>
                <a:t>Art Activity</a:t>
              </a:r>
            </a:p>
            <a:p>
              <a:endParaRPr lang="en-GB" sz="20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EBCE2B6-1F27-40A2-B374-0D2397D31878}"/>
              </a:ext>
            </a:extLst>
          </p:cNvPr>
          <p:cNvSpPr txBox="1">
            <a:spLocks/>
          </p:cNvSpPr>
          <p:nvPr/>
        </p:nvSpPr>
        <p:spPr>
          <a:xfrm>
            <a:off x="852255" y="1129748"/>
            <a:ext cx="3648722" cy="225225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bg1"/>
                </a:solidFill>
              </a:rPr>
              <a:t>Festival of Light - make a bookmark in the theme of light.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bg1"/>
                </a:solidFill>
              </a:rPr>
              <a:t>We created a rainbow sun creature bookmark... Watch video for step-by-step guide.</a:t>
            </a:r>
          </a:p>
        </p:txBody>
      </p:sp>
      <p:pic>
        <p:nvPicPr>
          <p:cNvPr id="4" name="Picture 3" descr="Text, letter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E94B7A32-B65F-410E-B2B6-6118501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404" y="14854"/>
            <a:ext cx="7196596" cy="611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3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tone&#10;&#10;Description automatically generated">
            <a:extLst>
              <a:ext uri="{FF2B5EF4-FFF2-40B4-BE49-F238E27FC236}">
                <a16:creationId xmlns:a16="http://schemas.microsoft.com/office/drawing/2014/main" id="{28F5BA08-9B5F-40A8-B56A-03696B929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1234"/>
            <a:ext cx="496057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3BB5A0-BF9D-4C85-863F-346392283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975" y="-2356"/>
            <a:ext cx="5634025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2CAD7B7-9D53-4856-B7B5-4790AB076FFC}"/>
              </a:ext>
            </a:extLst>
          </p:cNvPr>
          <p:cNvGrpSpPr/>
          <p:nvPr/>
        </p:nvGrpSpPr>
        <p:grpSpPr>
          <a:xfrm>
            <a:off x="-1" y="-11234"/>
            <a:ext cx="1925026" cy="1911055"/>
            <a:chOff x="-1" y="-11234"/>
            <a:chExt cx="1925026" cy="1911055"/>
          </a:xfrm>
        </p:grpSpPr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B682E6A4-88A6-4865-A082-56940988EA75}"/>
                </a:ext>
              </a:extLst>
            </p:cNvPr>
            <p:cNvSpPr/>
            <p:nvPr/>
          </p:nvSpPr>
          <p:spPr>
            <a:xfrm rot="5400000">
              <a:off x="6984" y="-18219"/>
              <a:ext cx="1911055" cy="1925026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80918C-5482-4866-81A3-31D7584B9737}"/>
                </a:ext>
              </a:extLst>
            </p:cNvPr>
            <p:cNvSpPr txBox="1"/>
            <p:nvPr/>
          </p:nvSpPr>
          <p:spPr>
            <a:xfrm>
              <a:off x="69590" y="195309"/>
              <a:ext cx="10046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>
                      <a:lumMod val="95000"/>
                    </a:schemeClr>
                  </a:solidFill>
                </a:rPr>
                <a:t>Art Activity</a:t>
              </a:r>
            </a:p>
            <a:p>
              <a:endParaRPr lang="en-GB" sz="20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A6FA3EF-D27A-4B62-8A47-39FC1102D82A}"/>
              </a:ext>
            </a:extLst>
          </p:cNvPr>
          <p:cNvSpPr txBox="1"/>
          <p:nvPr/>
        </p:nvSpPr>
        <p:spPr>
          <a:xfrm>
            <a:off x="10071669" y="5579537"/>
            <a:ext cx="2050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i="1" dirty="0">
                <a:solidFill>
                  <a:schemeClr val="bg1"/>
                </a:solidFill>
              </a:rPr>
              <a:t>Portrait of Dr Felix Rey</a:t>
            </a:r>
            <a:r>
              <a:rPr lang="en-GB" sz="1200" dirty="0">
                <a:solidFill>
                  <a:schemeClr val="bg1"/>
                </a:solidFill>
              </a:rPr>
              <a:t>, Vincent van Gogh, Arles, January 1889.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</a:rPr>
              <a:t>Image in public domain: https://en.wikipedia.org/wiki/Vincent_van_Gogh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BE4686-0A60-473C-BA6D-3E036F56338E}"/>
              </a:ext>
            </a:extLst>
          </p:cNvPr>
          <p:cNvSpPr txBox="1"/>
          <p:nvPr/>
        </p:nvSpPr>
        <p:spPr>
          <a:xfrm>
            <a:off x="4809744" y="-11234"/>
            <a:ext cx="2011679" cy="40934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550" dirty="0"/>
              <a:t>Draw the </a:t>
            </a:r>
            <a:r>
              <a:rPr lang="en-GB" sz="2550" dirty="0" err="1"/>
              <a:t>Macabim</a:t>
            </a:r>
            <a:r>
              <a:rPr lang="en-GB" sz="2550" dirty="0"/>
              <a:t> in the style of famous artists (or in any other style really; see below, </a:t>
            </a:r>
            <a:r>
              <a:rPr lang="en-GB" sz="2550" dirty="0" err="1"/>
              <a:t>Yehudut</a:t>
            </a:r>
            <a:r>
              <a:rPr lang="en-GB" sz="2550" dirty="0"/>
              <a:t> </a:t>
            </a:r>
            <a:r>
              <a:rPr lang="en-GB" sz="2550" dirty="0" err="1"/>
              <a:t>Macabit</a:t>
            </a:r>
            <a:r>
              <a:rPr lang="en-GB" sz="2550" dirty="0"/>
              <a:t>)...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342F37-640C-4C51-AADA-A72F7F38E051}"/>
              </a:ext>
            </a:extLst>
          </p:cNvPr>
          <p:cNvSpPr txBox="1"/>
          <p:nvPr/>
        </p:nvSpPr>
        <p:spPr>
          <a:xfrm>
            <a:off x="69590" y="5831694"/>
            <a:ext cx="30099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Girl with a Mandolin (Fanny Tellier), </a:t>
            </a:r>
            <a:r>
              <a:rPr lang="en-GB" sz="1200" dirty="0">
                <a:solidFill>
                  <a:schemeClr val="bg1"/>
                </a:solidFill>
              </a:rPr>
              <a:t>Pablo Picasso, 1910 oil on canvas, 100.3 x 73.6 cm, Museum of Modern Art, New York. Image in public domain: https://en.wikipedia.org/wiki/Pablo_Picasso</a:t>
            </a:r>
          </a:p>
        </p:txBody>
      </p:sp>
      <p:pic>
        <p:nvPicPr>
          <p:cNvPr id="10" name="Content Placeholder 4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81F52DA3-D497-42B0-8A02-7E2331AFB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656" y="3892398"/>
            <a:ext cx="4208740" cy="2972124"/>
          </a:xfrm>
        </p:spPr>
      </p:pic>
    </p:spTree>
    <p:extLst>
      <p:ext uri="{BB962C8B-B14F-4D97-AF65-F5344CB8AC3E}">
        <p14:creationId xmlns:p14="http://schemas.microsoft.com/office/powerpoint/2010/main" val="400155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B62FEB-0635-4F6B-93FF-2677CA53C48A}"/>
              </a:ext>
            </a:extLst>
          </p:cNvPr>
          <p:cNvSpPr/>
          <p:nvPr/>
        </p:nvSpPr>
        <p:spPr>
          <a:xfrm>
            <a:off x="739806" y="306252"/>
            <a:ext cx="5814874" cy="52475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>
              <a:spcBef>
                <a:spcPts val="1800"/>
              </a:spcBef>
              <a:spcAft>
                <a:spcPts val="600"/>
              </a:spcAft>
            </a:pPr>
            <a:br>
              <a:rPr lang="en-GB" sz="300" dirty="0">
                <a:solidFill>
                  <a:schemeClr val="tx1"/>
                </a:solidFill>
              </a:rPr>
            </a:br>
            <a:r>
              <a:rPr lang="en-GB" sz="3200" b="1" dirty="0">
                <a:solidFill>
                  <a:schemeClr val="tx1"/>
                </a:solidFill>
              </a:rPr>
              <a:t>How to use this resource:</a:t>
            </a:r>
          </a:p>
          <a:p>
            <a:pPr>
              <a:lnSpc>
                <a:spcPts val="3600"/>
              </a:lnSpc>
            </a:pP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Some slides illustrate the </a:t>
            </a:r>
            <a:r>
              <a:rPr lang="en-GB" sz="2800" dirty="0" err="1">
                <a:solidFill>
                  <a:schemeClr val="accent6">
                    <a:lumMod val="75000"/>
                  </a:schemeClr>
                </a:solidFill>
              </a:rPr>
              <a:t>Hanuka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 story, and other slides provide art activities. </a:t>
            </a:r>
          </a:p>
          <a:p>
            <a:pPr>
              <a:lnSpc>
                <a:spcPts val="3600"/>
              </a:lnSpc>
            </a:pP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lnSpc>
                <a:spcPts val="3600"/>
              </a:lnSpc>
              <a:spcAft>
                <a:spcPts val="600"/>
              </a:spcAft>
              <a:buNone/>
            </a:pPr>
            <a:r>
              <a:rPr lang="en-GB" sz="3200" b="1" dirty="0">
                <a:solidFill>
                  <a:schemeClr val="tx1"/>
                </a:solidFill>
              </a:rPr>
              <a:t>Permission to use:</a:t>
            </a:r>
          </a:p>
          <a:p>
            <a:pPr marL="0" indent="0">
              <a:lnSpc>
                <a:spcPts val="3600"/>
              </a:lnSpc>
              <a:buNone/>
            </a:pP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You can use this resource for </a:t>
            </a: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</a:rPr>
              <a:t>educational, non-commercial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purpose. Credit: © Gil Dekel www.PoeticMind.co.uk</a:t>
            </a:r>
            <a:endParaRPr lang="en-GB" sz="32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9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A0E67C-04F8-4EEF-A2CE-C8C97535322C}"/>
              </a:ext>
            </a:extLst>
          </p:cNvPr>
          <p:cNvSpPr txBox="1"/>
          <p:nvPr/>
        </p:nvSpPr>
        <p:spPr>
          <a:xfrm>
            <a:off x="7026508" y="5370407"/>
            <a:ext cx="4333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Drawing ‘</a:t>
            </a:r>
            <a:r>
              <a:rPr lang="en-GB" sz="1600" dirty="0" err="1"/>
              <a:t>Hanukiya</a:t>
            </a:r>
            <a:r>
              <a:rPr lang="en-GB" sz="1600" dirty="0"/>
              <a:t>’ by Nicole Dekel.  Used with the artist’s permission.</a:t>
            </a:r>
          </a:p>
        </p:txBody>
      </p:sp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7D7425CD-4448-4738-926A-B0E2BE0C4E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9"/>
          <a:stretch/>
        </p:blipFill>
        <p:spPr>
          <a:xfrm>
            <a:off x="7477368" y="403906"/>
            <a:ext cx="3752883" cy="489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16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022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CACE9-AE6E-4F70-B672-89006623D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Biomimicry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https://www.bbc.co.uk/programmes/w13xttw7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Learn comma – walk/speak, then stop when comma </a:t>
            </a:r>
            <a:r>
              <a:rPr lang="en-GB"/>
              <a:t>in sentence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113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418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28B810-AC1D-41C3-BC19-791ED51A1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188" y="100431"/>
            <a:ext cx="8573036" cy="675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54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indoor, painting, seat, altar&#10;&#10;Description automatically generated">
            <a:extLst>
              <a:ext uri="{FF2B5EF4-FFF2-40B4-BE49-F238E27FC236}">
                <a16:creationId xmlns:a16="http://schemas.microsoft.com/office/drawing/2014/main" id="{9B6BB337-48B5-4551-BA95-1B4E341F4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0" y="0"/>
            <a:ext cx="862584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8C8465-FE52-4E32-82D3-CD6AD9C677E6}"/>
              </a:ext>
            </a:extLst>
          </p:cNvPr>
          <p:cNvSpPr/>
          <p:nvPr/>
        </p:nvSpPr>
        <p:spPr>
          <a:xfrm>
            <a:off x="1" y="0"/>
            <a:ext cx="1783079" cy="6856718"/>
          </a:xfrm>
          <a:prstGeom prst="rect">
            <a:avLst/>
          </a:prstGeom>
          <a:solidFill>
            <a:srgbClr val="3E6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446A95-62A3-490E-9589-12B557708AD0}"/>
              </a:ext>
            </a:extLst>
          </p:cNvPr>
          <p:cNvSpPr/>
          <p:nvPr/>
        </p:nvSpPr>
        <p:spPr>
          <a:xfrm>
            <a:off x="10406636" y="0"/>
            <a:ext cx="1783079" cy="6856718"/>
          </a:xfrm>
          <a:prstGeom prst="rect">
            <a:avLst/>
          </a:prstGeom>
          <a:solidFill>
            <a:srgbClr val="3E6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63401F-B343-4B6C-80CB-7D2C0FA3E77D}"/>
              </a:ext>
            </a:extLst>
          </p:cNvPr>
          <p:cNvSpPr txBox="1"/>
          <p:nvPr/>
        </p:nvSpPr>
        <p:spPr>
          <a:xfrm>
            <a:off x="175404" y="4444718"/>
            <a:ext cx="1511140" cy="2308324"/>
          </a:xfrm>
          <a:prstGeom prst="rect">
            <a:avLst/>
          </a:prstGeom>
          <a:solidFill>
            <a:srgbClr val="3E6A97">
              <a:alpha val="4117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Painting ‘Rebuilt Temple welcomes the sons of Israel’ by Alex Levin </a:t>
            </a:r>
            <a:r>
              <a:rPr lang="en-GB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https://artlevin.com</a:t>
            </a:r>
            <a:r>
              <a:rPr lang="en-GB" sz="1600" dirty="0">
                <a:solidFill>
                  <a:schemeClr val="bg1"/>
                </a:solidFill>
              </a:rPr>
              <a:t>  Used with the artist’s permission.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BD19F2-0AEE-49C9-93E6-1E3A04F9C0F1}"/>
              </a:ext>
            </a:extLst>
          </p:cNvPr>
          <p:cNvSpPr txBox="1"/>
          <p:nvPr/>
        </p:nvSpPr>
        <p:spPr>
          <a:xfrm>
            <a:off x="194596" y="1746309"/>
            <a:ext cx="1491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Rebuild the temple</a:t>
            </a:r>
            <a:endParaRPr lang="he-I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244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4C8D2E08-10E7-4866-8A53-4935D7A01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374" y="644895"/>
            <a:ext cx="3415251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330F9B-8757-45C1-B972-8D1C687EDEAF}"/>
              </a:ext>
            </a:extLst>
          </p:cNvPr>
          <p:cNvSpPr txBox="1"/>
          <p:nvPr/>
        </p:nvSpPr>
        <p:spPr>
          <a:xfrm>
            <a:off x="339571" y="6019929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https://www.poeticmind.co.uk/sages/hanukah-story-and-art-activities-for-kids-age-7-12/</a:t>
            </a:r>
          </a:p>
        </p:txBody>
      </p:sp>
    </p:spTree>
    <p:extLst>
      <p:ext uri="{BB962C8B-B14F-4D97-AF65-F5344CB8AC3E}">
        <p14:creationId xmlns:p14="http://schemas.microsoft.com/office/powerpoint/2010/main" val="10474912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AC319-B50B-411F-9E4D-36E385CF2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b="1" dirty="0"/>
              <a:t>The Maccabeats - All About That </a:t>
            </a:r>
            <a:r>
              <a:rPr lang="en-GB" sz="2000" b="1" dirty="0" err="1"/>
              <a:t>Neis</a:t>
            </a:r>
            <a:r>
              <a:rPr lang="en-GB" sz="2000" b="1" dirty="0"/>
              <a:t> - Hanukkah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03A82-DCF8-4167-B15A-E6D89A8B7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986"/>
            <a:ext cx="10515600" cy="48237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https://youtu.be/2wi1H3UnKhk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The Chanukah </a:t>
            </a:r>
            <a:r>
              <a:rPr lang="en-GB" b="1" dirty="0" err="1"/>
              <a:t>Shaboom</a:t>
            </a:r>
            <a:r>
              <a:rPr lang="en-GB" b="1" dirty="0"/>
              <a:t>! Special - Great Miracles</a:t>
            </a:r>
          </a:p>
          <a:p>
            <a:pPr marL="0" indent="0">
              <a:buNone/>
            </a:pPr>
            <a:r>
              <a:rPr lang="en-GB" dirty="0"/>
              <a:t>https://www.youtube.com/watch?v=lvUmL5TOP74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Six13 - Bohemian Chanukah (a Queen adaptation)</a:t>
            </a:r>
          </a:p>
          <a:p>
            <a:pPr marL="0" indent="0">
              <a:buNone/>
            </a:pPr>
            <a:r>
              <a:rPr lang="en-GB" dirty="0">
                <a:hlinkClick r:id="rId3"/>
              </a:rPr>
              <a:t>https://www.youtube.com/watch?v=9P30ckBf1wk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BBC</a:t>
            </a:r>
            <a:r>
              <a:rPr lang="en-GB" dirty="0"/>
              <a:t> </a:t>
            </a:r>
            <a:r>
              <a:rPr lang="en-GB" b="1" dirty="0"/>
              <a:t>The Jewish Story of Hanukkah | Religions of the World</a:t>
            </a:r>
          </a:p>
          <a:p>
            <a:pPr marL="0" indent="0">
              <a:buNone/>
            </a:pPr>
            <a:r>
              <a:rPr lang="en-GB" dirty="0">
                <a:hlinkClick r:id="rId4"/>
              </a:rPr>
              <a:t>https://www.youtube.com/watch?v=zsXQfCeMHs8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The Story of Hanukkah</a:t>
            </a:r>
          </a:p>
          <a:p>
            <a:pPr marL="0" indent="0">
              <a:buNone/>
            </a:pPr>
            <a:r>
              <a:rPr lang="en-GB" dirty="0"/>
              <a:t>https://youtu.be/IlJ_5Tyu5iA</a:t>
            </a:r>
          </a:p>
        </p:txBody>
      </p:sp>
    </p:spTree>
    <p:extLst>
      <p:ext uri="{BB962C8B-B14F-4D97-AF65-F5344CB8AC3E}">
        <p14:creationId xmlns:p14="http://schemas.microsoft.com/office/powerpoint/2010/main" val="1298526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valley, grass, canyon&#10;&#10;Description automatically generated">
            <a:extLst>
              <a:ext uri="{FF2B5EF4-FFF2-40B4-BE49-F238E27FC236}">
                <a16:creationId xmlns:a16="http://schemas.microsoft.com/office/drawing/2014/main" id="{151490C1-E855-4D6F-BBFC-7232211B9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7E67AA-AC50-4530-9404-595EF49673C3}"/>
              </a:ext>
            </a:extLst>
          </p:cNvPr>
          <p:cNvSpPr txBox="1"/>
          <p:nvPr/>
        </p:nvSpPr>
        <p:spPr>
          <a:xfrm>
            <a:off x="6800850" y="6195743"/>
            <a:ext cx="529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Painting ‘Golden Jerusalem’ (detail) by Alex Levin 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https://artlevin.com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Used with the artist’s permission.</a:t>
            </a:r>
          </a:p>
        </p:txBody>
      </p:sp>
    </p:spTree>
    <p:extLst>
      <p:ext uri="{BB962C8B-B14F-4D97-AF65-F5344CB8AC3E}">
        <p14:creationId xmlns:p14="http://schemas.microsoft.com/office/powerpoint/2010/main" val="2265061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CA125-86E7-4C47-ACB3-F9C4EB7C9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 Maccabeats - Candlelight - Hanukkah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E0FF7-1ACE-4A2A-9754-154BA8BA4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https://www.youtube.com/watch?v=qSJCSR4MuhU</a:t>
            </a:r>
          </a:p>
        </p:txBody>
      </p:sp>
    </p:spTree>
    <p:extLst>
      <p:ext uri="{BB962C8B-B14F-4D97-AF65-F5344CB8AC3E}">
        <p14:creationId xmlns:p14="http://schemas.microsoft.com/office/powerpoint/2010/main" val="14986704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CC615-E000-4BC2-AB6E-C8C38974A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1211144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9D1643-9CF8-40CA-9476-2470C082B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330" y="0"/>
            <a:ext cx="8086725" cy="517207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7C53067-DD61-4D35-8F91-A3B1ECECC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3197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4A5399-A781-4157-90C6-7F2646FAC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25" t="15697" r="18325" b="20950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20201" y="6537091"/>
            <a:ext cx="133350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Image © Gil Dekel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8261" y="193090"/>
            <a:ext cx="3178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Jewish second temple, Jerusalem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DC3A2-3B75-4C2B-ACEF-EB2EF31E66B4}"/>
              </a:ext>
            </a:extLst>
          </p:cNvPr>
          <p:cNvSpPr txBox="1"/>
          <p:nvPr/>
        </p:nvSpPr>
        <p:spPr>
          <a:xfrm>
            <a:off x="0" y="6519446"/>
            <a:ext cx="3701988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Temple ‘Beit </a:t>
            </a:r>
            <a:r>
              <a:rPr lang="en-GB" sz="1600" dirty="0" err="1"/>
              <a:t>Mikdash</a:t>
            </a:r>
            <a:r>
              <a:rPr lang="en-GB" sz="1600" dirty="0"/>
              <a:t>’ Photo: © Gil Dekel</a:t>
            </a:r>
          </a:p>
        </p:txBody>
      </p:sp>
    </p:spTree>
    <p:extLst>
      <p:ext uri="{BB962C8B-B14F-4D97-AF65-F5344CB8AC3E}">
        <p14:creationId xmlns:p14="http://schemas.microsoft.com/office/powerpoint/2010/main" val="21360816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mosaic, drawing, fabric&#10;&#10;Description automatically generated">
            <a:extLst>
              <a:ext uri="{FF2B5EF4-FFF2-40B4-BE49-F238E27FC236}">
                <a16:creationId xmlns:a16="http://schemas.microsoft.com/office/drawing/2014/main" id="{4FBD5C94-809E-4777-A0C8-C9008D5A9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" y="238125"/>
            <a:ext cx="12187024" cy="63843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D6AB6B-C093-4677-AB91-16A150A01B5D}"/>
              </a:ext>
            </a:extLst>
          </p:cNvPr>
          <p:cNvSpPr txBox="1"/>
          <p:nvPr/>
        </p:nvSpPr>
        <p:spPr>
          <a:xfrm>
            <a:off x="0" y="6271943"/>
            <a:ext cx="1032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Jerusalem. Painting ‘Jerusalem – the Glory of Zion’ by Alex Levin </a:t>
            </a:r>
            <a:r>
              <a:rPr lang="en-GB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https://artlevin.com</a:t>
            </a:r>
            <a:r>
              <a:rPr lang="en-GB" sz="1600" dirty="0">
                <a:solidFill>
                  <a:schemeClr val="bg1"/>
                </a:solidFill>
              </a:rPr>
              <a:t>  Used with the artist’s permission.</a:t>
            </a:r>
          </a:p>
        </p:txBody>
      </p:sp>
    </p:spTree>
    <p:extLst>
      <p:ext uri="{BB962C8B-B14F-4D97-AF65-F5344CB8AC3E}">
        <p14:creationId xmlns:p14="http://schemas.microsoft.com/office/powerpoint/2010/main" val="4252276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CF1F0-D175-4FA9-8D68-5EE67F6E7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1649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\03 Poetic Mind website\Content\articles\06 Sages\07 Hanukah 2013 – Story and Art Activities\resources\images\h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-10715"/>
            <a:ext cx="9396412" cy="686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8983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18"/>
            <a:ext cx="12192000" cy="68777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0778"/>
            <a:ext cx="7031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Temple ‘Beit </a:t>
            </a:r>
            <a:r>
              <a:rPr lang="en-GB" sz="1600" dirty="0" err="1">
                <a:solidFill>
                  <a:schemeClr val="bg1"/>
                </a:solidFill>
              </a:rPr>
              <a:t>Mikdash</a:t>
            </a:r>
            <a:r>
              <a:rPr lang="en-GB" sz="1600" dirty="0">
                <a:solidFill>
                  <a:schemeClr val="bg1"/>
                </a:solidFill>
              </a:rPr>
              <a:t>’ Photo: Wikipedia Common / </a:t>
            </a:r>
            <a:r>
              <a:rPr lang="en-GB" sz="1600" dirty="0" err="1">
                <a:solidFill>
                  <a:schemeClr val="bg1"/>
                </a:solidFill>
              </a:rPr>
              <a:t>Johnreve</a:t>
            </a:r>
            <a:r>
              <a:rPr lang="en-GB" sz="1600" dirty="0">
                <a:solidFill>
                  <a:schemeClr val="bg1"/>
                </a:solidFill>
              </a:rPr>
              <a:t>. Edited by Gil Dekel</a:t>
            </a:r>
          </a:p>
        </p:txBody>
      </p:sp>
    </p:spTree>
    <p:extLst>
      <p:ext uri="{BB962C8B-B14F-4D97-AF65-F5344CB8AC3E}">
        <p14:creationId xmlns:p14="http://schemas.microsoft.com/office/powerpoint/2010/main" val="42329093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63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rowd of people in a city&#10;&#10;Description automatically generated with low confidence">
            <a:extLst>
              <a:ext uri="{FF2B5EF4-FFF2-40B4-BE49-F238E27FC236}">
                <a16:creationId xmlns:a16="http://schemas.microsoft.com/office/drawing/2014/main" id="{E2A9025E-C348-4827-9ED0-9DBBCFA5D1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r="17406" b="-1"/>
          <a:stretch/>
        </p:blipFill>
        <p:spPr>
          <a:xfrm>
            <a:off x="6226292" y="124023"/>
            <a:ext cx="5749276" cy="646792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F9195AB-265D-4C50-B3D4-429898F30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 r="14785" b="-1"/>
          <a:stretch/>
        </p:blipFill>
        <p:spPr>
          <a:xfrm>
            <a:off x="238506" y="124023"/>
            <a:ext cx="5749280" cy="646793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8D56C0F-D32A-4FEB-BA9C-0530306FE9B4}"/>
              </a:ext>
            </a:extLst>
          </p:cNvPr>
          <p:cNvSpPr txBox="1"/>
          <p:nvPr/>
        </p:nvSpPr>
        <p:spPr>
          <a:xfrm>
            <a:off x="1" y="6530680"/>
            <a:ext cx="3275859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Jerusalem. Photos: © Gil Dekel, 2019</a:t>
            </a:r>
          </a:p>
        </p:txBody>
      </p:sp>
    </p:spTree>
    <p:extLst>
      <p:ext uri="{BB962C8B-B14F-4D97-AF65-F5344CB8AC3E}">
        <p14:creationId xmlns:p14="http://schemas.microsoft.com/office/powerpoint/2010/main" val="16961427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853BA4AE-F449-4623-A090-37D303B5DB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7" b="16249"/>
          <a:stretch/>
        </p:blipFill>
        <p:spPr>
          <a:xfrm>
            <a:off x="0" y="-47625"/>
            <a:ext cx="8877300" cy="68159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19A6E3-D165-4F51-9B18-8E470B9F2450}"/>
              </a:ext>
            </a:extLst>
          </p:cNvPr>
          <p:cNvSpPr txBox="1"/>
          <p:nvPr/>
        </p:nvSpPr>
        <p:spPr>
          <a:xfrm>
            <a:off x="0" y="6027003"/>
            <a:ext cx="11105965" cy="33855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Temple ‘Beit </a:t>
            </a:r>
            <a:r>
              <a:rPr lang="en-GB" sz="1600" dirty="0" err="1">
                <a:solidFill>
                  <a:schemeClr val="bg1"/>
                </a:solidFill>
              </a:rPr>
              <a:t>Mikdash</a:t>
            </a:r>
            <a:r>
              <a:rPr lang="en-GB" sz="1600" dirty="0">
                <a:solidFill>
                  <a:schemeClr val="bg1"/>
                </a:solidFill>
              </a:rPr>
              <a:t>’ Photo: </a:t>
            </a:r>
            <a:r>
              <a:rPr lang="en-GB" sz="1600" dirty="0" err="1">
                <a:solidFill>
                  <a:schemeClr val="bg1"/>
                </a:solidFill>
              </a:rPr>
              <a:t>wikiopedia</a:t>
            </a:r>
            <a:r>
              <a:rPr lang="en-GB" sz="1600" dirty="0">
                <a:solidFill>
                  <a:schemeClr val="bg1"/>
                </a:solidFill>
              </a:rPr>
              <a:t> https://upload.wikimedia.org/wikipedia/commons/9/9b/Jerusalem_Modell_BW_3.JPG</a:t>
            </a:r>
          </a:p>
        </p:txBody>
      </p:sp>
    </p:spTree>
    <p:extLst>
      <p:ext uri="{BB962C8B-B14F-4D97-AF65-F5344CB8AC3E}">
        <p14:creationId xmlns:p14="http://schemas.microsoft.com/office/powerpoint/2010/main" val="4058630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5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walking through a building&#10;&#10;Description automatically generated with low confidence">
            <a:extLst>
              <a:ext uri="{FF2B5EF4-FFF2-40B4-BE49-F238E27FC236}">
                <a16:creationId xmlns:a16="http://schemas.microsoft.com/office/drawing/2014/main" id="{A22381EA-83E4-4337-930E-5F6A801797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7" r="-2" b="10848"/>
          <a:stretch/>
        </p:blipFill>
        <p:spPr>
          <a:xfrm>
            <a:off x="6096020" y="0"/>
            <a:ext cx="6095980" cy="6857990"/>
          </a:xfrm>
          <a:prstGeom prst="rect">
            <a:avLst/>
          </a:prstGeom>
        </p:spPr>
      </p:pic>
      <p:pic>
        <p:nvPicPr>
          <p:cNvPr id="11" name="Picture 10" descr="A group of people in a hallway&#10;&#10;Description automatically generated with low confidence">
            <a:extLst>
              <a:ext uri="{FF2B5EF4-FFF2-40B4-BE49-F238E27FC236}">
                <a16:creationId xmlns:a16="http://schemas.microsoft.com/office/drawing/2014/main" id="{EC00A8F1-C1E4-423C-997C-B3A29DC021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9" r="15727" b="-1"/>
          <a:stretch/>
        </p:blipFill>
        <p:spPr>
          <a:xfrm>
            <a:off x="7374" y="-10"/>
            <a:ext cx="6096000" cy="68579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9C7773-8BAE-4DF9-9FCC-26BAF9D329BF}"/>
              </a:ext>
            </a:extLst>
          </p:cNvPr>
          <p:cNvSpPr txBox="1"/>
          <p:nvPr/>
        </p:nvSpPr>
        <p:spPr>
          <a:xfrm>
            <a:off x="1" y="6530680"/>
            <a:ext cx="3444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Jerusalem. Photos: © Gil Dekel, 2019.</a:t>
            </a:r>
          </a:p>
        </p:txBody>
      </p:sp>
    </p:spTree>
    <p:extLst>
      <p:ext uri="{BB962C8B-B14F-4D97-AF65-F5344CB8AC3E}">
        <p14:creationId xmlns:p14="http://schemas.microsoft.com/office/powerpoint/2010/main" val="23004964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AAFE1209-C474-4B05-B22E-CE81B3F77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B77EFC-7589-4A13-9B43-E59B7FEC6044}"/>
              </a:ext>
            </a:extLst>
          </p:cNvPr>
          <p:cNvSpPr txBox="1"/>
          <p:nvPr/>
        </p:nvSpPr>
        <p:spPr>
          <a:xfrm>
            <a:off x="0" y="6450778"/>
            <a:ext cx="8424909" cy="338554"/>
          </a:xfrm>
          <a:prstGeom prst="rect">
            <a:avLst/>
          </a:prstGeom>
          <a:solidFill>
            <a:srgbClr val="C2AD84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Temple ‘Beit </a:t>
            </a:r>
            <a:r>
              <a:rPr lang="en-GB" sz="1600" dirty="0" err="1">
                <a:solidFill>
                  <a:schemeClr val="bg1"/>
                </a:solidFill>
              </a:rPr>
              <a:t>Mikdash</a:t>
            </a:r>
            <a:r>
              <a:rPr lang="en-GB" sz="1600" dirty="0">
                <a:solidFill>
                  <a:schemeClr val="bg1"/>
                </a:solidFill>
              </a:rPr>
              <a:t>’ Photo: </a:t>
            </a:r>
            <a:r>
              <a:rPr lang="en-GB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https://www.ynet.co.il/articles/0,7340,L-4855440,00.html</a:t>
            </a:r>
            <a:r>
              <a:rPr lang="en-GB" sz="1600" dirty="0">
                <a:solidFill>
                  <a:schemeClr val="bg1"/>
                </a:solidFill>
              </a:rPr>
              <a:t> 2-11-2021</a:t>
            </a:r>
          </a:p>
        </p:txBody>
      </p:sp>
    </p:spTree>
    <p:extLst>
      <p:ext uri="{BB962C8B-B14F-4D97-AF65-F5344CB8AC3E}">
        <p14:creationId xmlns:p14="http://schemas.microsoft.com/office/powerpoint/2010/main" val="31242136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E777871-CC31-4DFA-B657-CCB42CC2F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080" y="130174"/>
            <a:ext cx="5308970" cy="657722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FA7624-13FA-44FB-9290-02E301728910}"/>
              </a:ext>
            </a:extLst>
          </p:cNvPr>
          <p:cNvSpPr txBox="1"/>
          <p:nvPr/>
        </p:nvSpPr>
        <p:spPr>
          <a:xfrm>
            <a:off x="571500" y="5847019"/>
            <a:ext cx="10857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https://he.wikipedia.org/wiki/%D7%91%D7%99%D7%AA_%D7%94%D7%9E%D7%A7%D7%93%D7%A9#/media/%D7%A7%D7%95%D7%91%D7%A5:Bible_primer,_Old_Testament,_for_use_in_the_primary_department_of_Sunday_schools_(1919)_(14595443098).jpg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E57ACB-DAB3-4D91-9ECE-D0531F04461B}"/>
              </a:ext>
            </a:extLst>
          </p:cNvPr>
          <p:cNvSpPr txBox="1"/>
          <p:nvPr/>
        </p:nvSpPr>
        <p:spPr>
          <a:xfrm>
            <a:off x="571500" y="519181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>
                <a:hlinkClick r:id="rId3" tooltip="המשכן"/>
              </a:rPr>
              <a:t>המשכן</a:t>
            </a:r>
            <a:r>
              <a:rPr lang="he-IL" dirty="0"/>
              <a:t> שימש כבית מקדש זמני, לפני בניינו במקום המיועד לו בירושלים. שמו הנוסף של המשכן הוא "אהל מועד":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64457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C4E354-AFBC-46B3-B15C-84071B4413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1" b="597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D95FBA-10FB-4DC2-9A90-605BF3D99661}"/>
              </a:ext>
            </a:extLst>
          </p:cNvPr>
          <p:cNvSpPr txBox="1"/>
          <p:nvPr/>
        </p:nvSpPr>
        <p:spPr>
          <a:xfrm>
            <a:off x="1" y="6530680"/>
            <a:ext cx="3879541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Jerusalem Menora. Photo: © Gil Dekel, 2019</a:t>
            </a:r>
          </a:p>
        </p:txBody>
      </p:sp>
    </p:spTree>
    <p:extLst>
      <p:ext uri="{BB962C8B-B14F-4D97-AF65-F5344CB8AC3E}">
        <p14:creationId xmlns:p14="http://schemas.microsoft.com/office/powerpoint/2010/main" val="30774712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CAB89CD-8469-4542-8D86-051E06C9FC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A11C67-55C1-4633-8DCD-BC3AF3B63F23}"/>
              </a:ext>
            </a:extLst>
          </p:cNvPr>
          <p:cNvSpPr txBox="1"/>
          <p:nvPr/>
        </p:nvSpPr>
        <p:spPr>
          <a:xfrm>
            <a:off x="7067550" y="5255478"/>
            <a:ext cx="33623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King </a:t>
            </a:r>
            <a:r>
              <a:rPr lang="en-GB" sz="1600" dirty="0" err="1">
                <a:solidFill>
                  <a:schemeClr val="bg1"/>
                </a:solidFill>
              </a:rPr>
              <a:t>Shlomo</a:t>
            </a:r>
            <a:r>
              <a:rPr lang="en-GB" sz="1600" dirty="0">
                <a:solidFill>
                  <a:schemeClr val="bg1"/>
                </a:solidFill>
              </a:rPr>
              <a:t> opens the First Temple ‘Beit </a:t>
            </a:r>
            <a:r>
              <a:rPr lang="en-GB" sz="1600" dirty="0" err="1">
                <a:solidFill>
                  <a:schemeClr val="bg1"/>
                </a:solidFill>
              </a:rPr>
              <a:t>Mikdash</a:t>
            </a:r>
            <a:r>
              <a:rPr lang="en-GB" sz="1600" dirty="0">
                <a:solidFill>
                  <a:schemeClr val="bg1"/>
                </a:solidFill>
              </a:rPr>
              <a:t>’. Painting: </a:t>
            </a:r>
          </a:p>
          <a:p>
            <a:r>
              <a:rPr lang="en-GB" sz="1600" dirty="0">
                <a:solidFill>
                  <a:schemeClr val="bg1"/>
                </a:solidFill>
              </a:rPr>
              <a:t>James Tissot via </a:t>
            </a:r>
            <a:r>
              <a:rPr lang="en-GB" sz="1600" dirty="0" err="1">
                <a:solidFill>
                  <a:schemeClr val="bg1"/>
                </a:solidFill>
              </a:rPr>
              <a:t>wikipedia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000" dirty="0">
                <a:solidFill>
                  <a:schemeClr val="bg1"/>
                </a:solidFill>
              </a:rPr>
              <a:t>https://he.wikipedia.org/wiki/%D7%91%D7%99%D7%AA_%D7%94%D7%9E%D7%A7%D7%93%D7%A9#/media/%D7%A7%D7%95%D7%91%D7%A5:Tissot_Solomon_Dedicates_the_Temple_at_Jerusalem.jpg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8" name="Content Placeholder 4" descr="A picture containing stone&#10;&#10;Description automatically generated">
            <a:extLst>
              <a:ext uri="{FF2B5EF4-FFF2-40B4-BE49-F238E27FC236}">
                <a16:creationId xmlns:a16="http://schemas.microsoft.com/office/drawing/2014/main" id="{AE8CFC88-E85C-4301-B5A7-BAF818268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002" y="-2900"/>
            <a:ext cx="5174746" cy="68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93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4F0385-99F3-48D5-ABB0-31A93EA470AE}"/>
              </a:ext>
            </a:extLst>
          </p:cNvPr>
          <p:cNvSpPr/>
          <p:nvPr/>
        </p:nvSpPr>
        <p:spPr>
          <a:xfrm>
            <a:off x="1" y="0"/>
            <a:ext cx="12192000" cy="1235256"/>
          </a:xfrm>
          <a:prstGeom prst="rect">
            <a:avLst/>
          </a:prstGeom>
          <a:solidFill>
            <a:srgbClr val="40A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DF0445-73DC-469F-90F2-9C0D9344CDEC}"/>
              </a:ext>
            </a:extLst>
          </p:cNvPr>
          <p:cNvSpPr/>
          <p:nvPr/>
        </p:nvSpPr>
        <p:spPr>
          <a:xfrm>
            <a:off x="7175" y="5622744"/>
            <a:ext cx="12192000" cy="1235256"/>
          </a:xfrm>
          <a:prstGeom prst="rect">
            <a:avLst/>
          </a:prstGeom>
          <a:solidFill>
            <a:srgbClr val="D89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72056EE-593C-4DAE-8563-E6A9E8C43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256"/>
            <a:ext cx="12192000" cy="4825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BC2FEA-A96C-431C-B168-A02F5F35923B}"/>
              </a:ext>
            </a:extLst>
          </p:cNvPr>
          <p:cNvSpPr txBox="1"/>
          <p:nvPr/>
        </p:nvSpPr>
        <p:spPr>
          <a:xfrm>
            <a:off x="169100" y="6166905"/>
            <a:ext cx="5984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Painting ‘Temple – The Soul of Jerusalem’ by Alex Levin </a:t>
            </a:r>
            <a:r>
              <a:rPr lang="en-GB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https://artlevin.com</a:t>
            </a:r>
            <a:r>
              <a:rPr lang="en-GB" sz="1600" dirty="0">
                <a:solidFill>
                  <a:schemeClr val="bg1"/>
                </a:solidFill>
              </a:rPr>
              <a:t>  Used with the artist’s permission.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F06FC0-D38D-404D-9D6D-10C19799A75A}"/>
              </a:ext>
            </a:extLst>
          </p:cNvPr>
          <p:cNvSpPr txBox="1"/>
          <p:nvPr/>
        </p:nvSpPr>
        <p:spPr>
          <a:xfrm>
            <a:off x="169100" y="4912942"/>
            <a:ext cx="49577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Temple, </a:t>
            </a:r>
            <a:b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515 BCE – 70 CE</a:t>
            </a:r>
            <a:endParaRPr lang="he-IL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9046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icture containing building, old, altar&#10;&#10;Description automatically generated">
            <a:extLst>
              <a:ext uri="{FF2B5EF4-FFF2-40B4-BE49-F238E27FC236}">
                <a16:creationId xmlns:a16="http://schemas.microsoft.com/office/drawing/2014/main" id="{1C1314FC-F486-410A-9E71-9223E95F8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4" b="81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BE1EE6-CAD0-4183-9EFD-F9B19E601778}"/>
              </a:ext>
            </a:extLst>
          </p:cNvPr>
          <p:cNvSpPr txBox="1"/>
          <p:nvPr/>
        </p:nvSpPr>
        <p:spPr>
          <a:xfrm>
            <a:off x="170804" y="6227553"/>
            <a:ext cx="5934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Jerusalem. Painting ‘The Second Jewish Temple’ (detail) by Alex Levin 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https://artlevin.com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Used with the artist’s permission.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FF6A3C-25BD-4597-AE64-199EDB4CC7CB}"/>
              </a:ext>
            </a:extLst>
          </p:cNvPr>
          <p:cNvSpPr txBox="1"/>
          <p:nvPr/>
        </p:nvSpPr>
        <p:spPr>
          <a:xfrm>
            <a:off x="159798" y="5194725"/>
            <a:ext cx="49577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Beit </a:t>
            </a:r>
            <a:r>
              <a:rPr lang="en-GB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HaMikdash</a:t>
            </a:r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HaSheni</a:t>
            </a:r>
            <a:endParaRPr lang="en-GB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Soul of Jerusalem</a:t>
            </a:r>
            <a:endParaRPr lang="he-IL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5224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holding a sign&#10;&#10;Description automatically generated with low confidence">
            <a:extLst>
              <a:ext uri="{FF2B5EF4-FFF2-40B4-BE49-F238E27FC236}">
                <a16:creationId xmlns:a16="http://schemas.microsoft.com/office/drawing/2014/main" id="{C21A22AD-F9BC-43C7-8082-498C4466CB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A4C9862-8CA2-4205-BAFB-DC63FA2709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51518" y="-963335"/>
            <a:ext cx="2477147" cy="44038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A12C4B-0464-4849-837D-70FBA829A4F8}"/>
              </a:ext>
            </a:extLst>
          </p:cNvPr>
          <p:cNvSpPr txBox="1"/>
          <p:nvPr/>
        </p:nvSpPr>
        <p:spPr>
          <a:xfrm>
            <a:off x="-2" y="6027003"/>
            <a:ext cx="3896141" cy="8309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Draw the temple and scenes from Jerusalem on kitchen foil (draw on the side of foil which is </a:t>
            </a:r>
            <a:r>
              <a:rPr lang="en-GB" sz="1600" u="sng" dirty="0">
                <a:solidFill>
                  <a:schemeClr val="bg1"/>
                </a:solidFill>
              </a:rPr>
              <a:t>not</a:t>
            </a:r>
            <a:r>
              <a:rPr lang="en-GB" sz="1600" dirty="0">
                <a:solidFill>
                  <a:schemeClr val="bg1"/>
                </a:solidFill>
              </a:rPr>
              <a:t> shiny). Photos: © Gil Dekel, 2021.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57194B-03BE-44BA-B13A-068A76493959}"/>
              </a:ext>
            </a:extLst>
          </p:cNvPr>
          <p:cNvGrpSpPr/>
          <p:nvPr/>
        </p:nvGrpSpPr>
        <p:grpSpPr>
          <a:xfrm>
            <a:off x="-1" y="-11234"/>
            <a:ext cx="1925026" cy="1911055"/>
            <a:chOff x="-1" y="-11234"/>
            <a:chExt cx="1925026" cy="1911055"/>
          </a:xfrm>
        </p:grpSpPr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2ADDF378-14BE-411F-8AFB-AA9C6C286DE8}"/>
                </a:ext>
              </a:extLst>
            </p:cNvPr>
            <p:cNvSpPr/>
            <p:nvPr/>
          </p:nvSpPr>
          <p:spPr>
            <a:xfrm rot="5400000">
              <a:off x="6984" y="-18219"/>
              <a:ext cx="1911055" cy="1925026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78484F9-75B9-4E5E-91CD-FB3E253DEAC7}"/>
                </a:ext>
              </a:extLst>
            </p:cNvPr>
            <p:cNvSpPr txBox="1"/>
            <p:nvPr/>
          </p:nvSpPr>
          <p:spPr>
            <a:xfrm>
              <a:off x="69590" y="195309"/>
              <a:ext cx="10046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>
                      <a:lumMod val="95000"/>
                    </a:schemeClr>
                  </a:solidFill>
                </a:rPr>
                <a:t>Art Activity</a:t>
              </a:r>
            </a:p>
            <a:p>
              <a:endParaRPr lang="en-GB" sz="20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084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FA12C4B-0464-4849-837D-70FBA829A4F8}"/>
              </a:ext>
            </a:extLst>
          </p:cNvPr>
          <p:cNvSpPr txBox="1"/>
          <p:nvPr/>
        </p:nvSpPr>
        <p:spPr>
          <a:xfrm>
            <a:off x="-2" y="5688449"/>
            <a:ext cx="2780142" cy="116955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Draw the Temple, art activity. Art: © Nicole Dekel. 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Diagram of the Temple: </a:t>
            </a:r>
            <a:r>
              <a:rPr lang="en-GB" sz="1100" dirty="0">
                <a:solidFill>
                  <a:schemeClr val="bg1"/>
                </a:solidFill>
              </a:rPr>
              <a:t>https://en.wikipedia.org/wiki/Temple_in_Jerusalem#/media/File:Temple_sketch2.png</a:t>
            </a:r>
            <a:endParaRPr lang="en-GB" sz="1600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57194B-03BE-44BA-B13A-068A76493959}"/>
              </a:ext>
            </a:extLst>
          </p:cNvPr>
          <p:cNvGrpSpPr/>
          <p:nvPr/>
        </p:nvGrpSpPr>
        <p:grpSpPr>
          <a:xfrm>
            <a:off x="-1" y="-11234"/>
            <a:ext cx="1925026" cy="1911055"/>
            <a:chOff x="-1" y="-11234"/>
            <a:chExt cx="1925026" cy="1911055"/>
          </a:xfrm>
        </p:grpSpPr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2ADDF378-14BE-411F-8AFB-AA9C6C286DE8}"/>
                </a:ext>
              </a:extLst>
            </p:cNvPr>
            <p:cNvSpPr/>
            <p:nvPr/>
          </p:nvSpPr>
          <p:spPr>
            <a:xfrm rot="5400000">
              <a:off x="6984" y="-18219"/>
              <a:ext cx="1911055" cy="1925026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78484F9-75B9-4E5E-91CD-FB3E253DEAC7}"/>
                </a:ext>
              </a:extLst>
            </p:cNvPr>
            <p:cNvSpPr txBox="1"/>
            <p:nvPr/>
          </p:nvSpPr>
          <p:spPr>
            <a:xfrm>
              <a:off x="69590" y="195309"/>
              <a:ext cx="10046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>
                      <a:lumMod val="95000"/>
                    </a:schemeClr>
                  </a:solidFill>
                </a:rPr>
                <a:t>Art Activity</a:t>
              </a:r>
            </a:p>
            <a:p>
              <a:endParaRPr lang="en-GB" sz="20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669CB822-31BF-46E5-908E-05676F1FF2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169" y="0"/>
            <a:ext cx="4777016" cy="685800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780201A4-2EE1-4815-B1C2-71244A292A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9802" y="3072110"/>
            <a:ext cx="5155547" cy="241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2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2559</TotalTime>
  <Words>1531</Words>
  <Application>Microsoft Office PowerPoint</Application>
  <PresentationFormat>Widescreen</PresentationFormat>
  <Paragraphs>134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Calisto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Maccabeats - All About That Neis - Hanukkah</vt:lpstr>
      <vt:lpstr>The Maccabeats - Candlelight - Hanukkah</vt:lpstr>
      <vt:lpstr>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Dekel G.</dc:creator>
  <cp:lastModifiedBy>Gil Dekel</cp:lastModifiedBy>
  <cp:revision>172</cp:revision>
  <dcterms:created xsi:type="dcterms:W3CDTF">2016-12-05T08:42:18Z</dcterms:created>
  <dcterms:modified xsi:type="dcterms:W3CDTF">2022-01-24T14:00:55Z</dcterms:modified>
</cp:coreProperties>
</file>